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3" r:id="rId16"/>
    <p:sldId id="275" r:id="rId17"/>
    <p:sldId id="277"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5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50D0C-2C66-454E-AAF4-895D202FB1AA}" type="datetimeFigureOut">
              <a:rPr lang="fr-FR" smtClean="0"/>
              <a:pPr/>
              <a:t>03/11/2011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F98022-4D13-4B75-9A7B-3168C12BB0C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50D0C-2C66-454E-AAF4-895D202FB1AA}" type="datetimeFigureOut">
              <a:rPr lang="fr-FR" smtClean="0"/>
              <a:pPr/>
              <a:t>03/11/2011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98022-4D13-4B75-9A7B-3168C12BB0C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8.xml"/><Relationship Id="rId4" Type="http://schemas.openxmlformats.org/officeDocument/2006/relationships/hyperlink" Target="http://www.linternaute.com/proverbe/702/a-l-uvre-on-connait-l-ouvri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hyperlink" Target="http://www.linternaute.com/proverbe/2009/le-prix-s-oublie-la-qualite-reste/" TargetMode="Externa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hyperlink" Target="http://www.linternaute.com/proverbe/2009/le-prix-s-oublie-la-qualite-rest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http://www.evene.fr/citations/mot.php?mot=client" TargetMode="External"/><Relationship Id="rId3" Type="http://schemas.openxmlformats.org/officeDocument/2006/relationships/hyperlink" Target="http://www.evene.fr/citations/mot.php?mot=raison" TargetMode="External"/><Relationship Id="rId7" Type="http://schemas.openxmlformats.org/officeDocument/2006/relationships/hyperlink" Target="http://www.evene.fr/citations/mot.php?mot=garder" TargetMode="External"/><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hyperlink" Target="http://www.evene.fr/citations/mot.php?mot=creer" TargetMode="External"/><Relationship Id="rId5" Type="http://schemas.openxmlformats.org/officeDocument/2006/relationships/hyperlink" Target="http://www.evene.fr/citations/mot.php?mot=entreprise" TargetMode="External"/><Relationship Id="rId4" Type="http://schemas.openxmlformats.org/officeDocument/2006/relationships/hyperlink" Target="http://www.evene.fr/citations/mot.php?mot=etr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alpha-engineering.com.tn/" TargetMode="External"/><Relationship Id="rId7" Type="http://schemas.openxmlformats.org/officeDocument/2006/relationships/hyperlink" Target="http://www.bureauveritas.com/wps/wcm/connect/bv_fr/Local/Home/Worldwide-Locations/Afrique/Tunisie/" TargetMode="External"/><Relationship Id="rId2" Type="http://schemas.openxmlformats.org/officeDocument/2006/relationships/image" Target="../media/image38.jpeg"/><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hyperlink" Target="http://www.parenin.com.tn/" TargetMode="External"/><Relationship Id="rId4" Type="http://schemas.openxmlformats.org/officeDocument/2006/relationships/image" Target="../media/image39.gif"/><Relationship Id="rId9" Type="http://schemas.openxmlformats.org/officeDocument/2006/relationships/hyperlink" Target="http://www.tic.com.tn/fr/tunisi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gif"/><Relationship Id="rId7" Type="http://schemas.openxmlformats.org/officeDocument/2006/relationships/image" Target="../media/image20.jpeg"/><Relationship Id="rId2" Type="http://schemas.openxmlformats.org/officeDocument/2006/relationships/image" Target="../media/image4.gif"/><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4.gif"/><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http://www.linternaute.com/proverbe/2009/le-prix-s-oublie-la-qualite-reste/" TargetMode="External"/><Relationship Id="rId2" Type="http://schemas.openxmlformats.org/officeDocument/2006/relationships/image" Target="../media/image4.gif"/><Relationship Id="rId1" Type="http://schemas.openxmlformats.org/officeDocument/2006/relationships/slideLayout" Target="../slideLayouts/slideLayout8.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835696" y="620688"/>
            <a:ext cx="3008313" cy="441970"/>
          </a:xfr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algn="ctr"/>
            <a:r>
              <a:rPr lang="fr-FR" b="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PRESENTATION</a:t>
            </a:r>
          </a:p>
        </p:txBody>
      </p:sp>
      <p:sp>
        <p:nvSpPr>
          <p:cNvPr id="9" name="Espace réservé du texte 8"/>
          <p:cNvSpPr>
            <a:spLocks noGrp="1"/>
          </p:cNvSpPr>
          <p:nvPr>
            <p:ph type="body" idx="2"/>
          </p:nvPr>
        </p:nvSpPr>
        <p:spPr>
          <a:xfrm>
            <a:off x="110062" y="1127302"/>
            <a:ext cx="8206354" cy="4965994"/>
          </a:xfrm>
        </p:spPr>
        <p:txBody>
          <a:bodyPr>
            <a:noAutofit/>
          </a:bodyPr>
          <a:lstStyle/>
          <a:p>
            <a:pPr algn="just"/>
            <a:endParaRPr lang="fr-FR" sz="1000" dirty="0" smtClean="0">
              <a:latin typeface="Footlight MT Light" pitchFamily="18" charset="0"/>
              <a:cs typeface="Arial" pitchFamily="34" charset="0"/>
            </a:endParaRPr>
          </a:p>
          <a:p>
            <a:pPr algn="just"/>
            <a:r>
              <a:rPr lang="fr-FR" sz="1000" dirty="0" smtClean="0">
                <a:latin typeface="Footlight MT Light" pitchFamily="18" charset="0"/>
                <a:cs typeface="Arial" pitchFamily="34" charset="0"/>
              </a:rPr>
              <a:t>	</a:t>
            </a:r>
            <a:r>
              <a:rPr lang="fr-FR" sz="1000" dirty="0" smtClean="0">
                <a:latin typeface="Footlight MT Light" pitchFamily="18" charset="0"/>
                <a:cs typeface="Arial" pitchFamily="34" charset="0"/>
              </a:rPr>
              <a:t>Fondée </a:t>
            </a:r>
            <a:r>
              <a:rPr lang="fr-FR" sz="1000" dirty="0" smtClean="0">
                <a:latin typeface="Footlight MT Light" pitchFamily="18" charset="0"/>
                <a:cs typeface="Arial" pitchFamily="34" charset="0"/>
              </a:rPr>
              <a:t>en 1997 par MR. </a:t>
            </a:r>
            <a:r>
              <a:rPr lang="fr-FR" sz="1000" b="1" dirty="0">
                <a:solidFill>
                  <a:schemeClr val="tx2">
                    <a:lumMod val="75000"/>
                  </a:schemeClr>
                </a:solidFill>
                <a:effectLst>
                  <a:outerShdw blurRad="38100" dist="38100" dir="2700000" algn="tl">
                    <a:srgbClr val="000000">
                      <a:alpha val="43137"/>
                    </a:srgbClr>
                  </a:outerShdw>
                </a:effectLst>
                <a:latin typeface="Footlight MT Light" pitchFamily="18" charset="0"/>
                <a:cs typeface="Arial" pitchFamily="34" charset="0"/>
              </a:rPr>
              <a:t>ABDELWAHAB EL EUCH</a:t>
            </a:r>
            <a:r>
              <a:rPr lang="fr-FR" sz="1000" dirty="0">
                <a:latin typeface="Footlight MT Light" pitchFamily="18" charset="0"/>
                <a:cs typeface="Arial" pitchFamily="34" charset="0"/>
              </a:rPr>
              <a:t>, </a:t>
            </a:r>
            <a:r>
              <a:rPr lang="fr-FR" sz="1000" dirty="0" smtClean="0">
                <a:latin typeface="Footlight MT Light" pitchFamily="18" charset="0"/>
                <a:cs typeface="Arial" pitchFamily="34" charset="0"/>
              </a:rPr>
              <a:t>ACOSERV a été toujours au service de ses clients sur tout le territoire Tunisien 24h/24, 7j/7.</a:t>
            </a:r>
          </a:p>
          <a:p>
            <a:pPr algn="just"/>
            <a:r>
              <a:rPr lang="fr-FR" sz="1000" dirty="0" smtClean="0">
                <a:latin typeface="Footlight MT Light" pitchFamily="18" charset="0"/>
                <a:cs typeface="Arial" pitchFamily="34" charset="0"/>
              </a:rPr>
              <a:t>Le respect et la maitrise du métier, l’engagement et la rigueur du personnel, les moyens procurés et les efforts fournis par la direction, l’envi de réussir… ont permis à ACOSERV de défier les difficultés, avancer et se faire distinguer des autres entreprises œuvrant dans le secteur du service pétrolier et de la construction.</a:t>
            </a:r>
          </a:p>
          <a:p>
            <a:pPr algn="just"/>
            <a:endParaRPr lang="fr-FR" sz="1000" dirty="0" smtClean="0">
              <a:latin typeface="Footlight MT Light" pitchFamily="18" charset="0"/>
              <a:cs typeface="Arial" pitchFamily="34" charset="0"/>
            </a:endParaRPr>
          </a:p>
          <a:p>
            <a:pPr algn="just"/>
            <a:r>
              <a:rPr lang="fr-FR" sz="1000" b="1" i="1" dirty="0" smtClean="0">
                <a:cs typeface="Arial" pitchFamily="34" charset="0"/>
              </a:rPr>
              <a:t>ACOSERV offre une gamme complète de services on shore dont nous citons principalement:</a:t>
            </a:r>
          </a:p>
          <a:p>
            <a:pPr algn="just"/>
            <a:endParaRPr lang="fr-FR" sz="1000" b="1" i="1" dirty="0" smtClean="0">
              <a:cs typeface="Arial" pitchFamily="34" charset="0"/>
            </a:endParaRPr>
          </a:p>
          <a:p>
            <a:pPr lvl="0" indent="266700" algn="just">
              <a:buBlip>
                <a:blip r:embed="rId2"/>
              </a:buBlip>
            </a:pPr>
            <a:r>
              <a:rPr lang="fr-FR" sz="950" b="1" dirty="0" smtClean="0">
                <a:cs typeface="Arial" pitchFamily="34" charset="0"/>
              </a:rPr>
              <a:t>L’étude des projets de construction.</a:t>
            </a:r>
          </a:p>
          <a:p>
            <a:pPr lvl="0" indent="266700" algn="just">
              <a:buBlip>
                <a:blip r:embed="rId2"/>
              </a:buBlip>
            </a:pPr>
            <a:r>
              <a:rPr lang="fr-FR" sz="950" b="1" dirty="0" smtClean="0">
                <a:cs typeface="Arial" pitchFamily="34" charset="0"/>
              </a:rPr>
              <a:t>Les travaux de terrassement.</a:t>
            </a:r>
          </a:p>
          <a:p>
            <a:pPr lvl="0" indent="266700" algn="just">
              <a:buBlip>
                <a:blip r:embed="rId2"/>
              </a:buBlip>
            </a:pPr>
            <a:r>
              <a:rPr lang="fr-FR" sz="950" b="1" dirty="0" smtClean="0">
                <a:cs typeface="Arial" pitchFamily="34" charset="0"/>
              </a:rPr>
              <a:t>Le dégagement des emprises.</a:t>
            </a:r>
          </a:p>
          <a:p>
            <a:pPr lvl="0" indent="266700" algn="just">
              <a:buBlip>
                <a:blip r:embed="rId2"/>
              </a:buBlip>
            </a:pPr>
            <a:r>
              <a:rPr lang="fr-FR" sz="950" b="1" dirty="0" smtClean="0">
                <a:cs typeface="Arial" pitchFamily="34" charset="0"/>
              </a:rPr>
              <a:t>La construction et la maintenance des pistes d’accès et des routes.</a:t>
            </a:r>
          </a:p>
          <a:p>
            <a:pPr lvl="0" indent="266700" algn="just">
              <a:buBlip>
                <a:blip r:embed="rId2"/>
              </a:buBlip>
            </a:pPr>
            <a:r>
              <a:rPr lang="fr-FR" sz="950" b="1" dirty="0" smtClean="0">
                <a:cs typeface="Arial" pitchFamily="34" charset="0"/>
              </a:rPr>
              <a:t>La construction des plateformes.</a:t>
            </a:r>
          </a:p>
          <a:p>
            <a:pPr lvl="0" indent="266700" algn="just">
              <a:buBlip>
                <a:blip r:embed="rId2"/>
              </a:buBlip>
            </a:pPr>
            <a:r>
              <a:rPr lang="fr-FR" sz="950" b="1" dirty="0" smtClean="0">
                <a:cs typeface="Arial" pitchFamily="34" charset="0"/>
              </a:rPr>
              <a:t>La construction des ouvrages en béton armé (dalots, mur de soutènement,...).</a:t>
            </a:r>
          </a:p>
          <a:p>
            <a:pPr lvl="0" indent="266700" algn="just">
              <a:buBlip>
                <a:blip r:embed="rId2"/>
              </a:buBlip>
            </a:pPr>
            <a:r>
              <a:rPr lang="fr-FR" sz="950" b="1" dirty="0" smtClean="0">
                <a:cs typeface="Arial" pitchFamily="34" charset="0"/>
              </a:rPr>
              <a:t>La construction des bâtiments.</a:t>
            </a:r>
          </a:p>
          <a:p>
            <a:pPr lvl="0" indent="266700" algn="just">
              <a:buBlip>
                <a:blip r:embed="rId2"/>
              </a:buBlip>
            </a:pPr>
            <a:r>
              <a:rPr lang="fr-FR" sz="950" b="1" dirty="0" smtClean="0">
                <a:cs typeface="Arial" pitchFamily="34" charset="0"/>
              </a:rPr>
              <a:t>L’installation des équipements sécurité incendie.</a:t>
            </a:r>
          </a:p>
          <a:p>
            <a:pPr lvl="0" indent="266700" algn="just">
              <a:buBlip>
                <a:blip r:embed="rId2"/>
              </a:buBlip>
            </a:pPr>
            <a:r>
              <a:rPr lang="fr-FR" sz="950" b="1" dirty="0" smtClean="0">
                <a:cs typeface="Arial" pitchFamily="34" charset="0"/>
              </a:rPr>
              <a:t>Les installations électriques.</a:t>
            </a:r>
          </a:p>
          <a:p>
            <a:pPr lvl="0" indent="266700" algn="just">
              <a:buBlip>
                <a:blip r:embed="rId2"/>
              </a:buBlip>
            </a:pPr>
            <a:r>
              <a:rPr lang="fr-FR" sz="950" b="1" dirty="0" smtClean="0">
                <a:cs typeface="Arial" pitchFamily="34" charset="0"/>
              </a:rPr>
              <a:t>Les installations de pylônes et des antennes radio.</a:t>
            </a:r>
          </a:p>
          <a:p>
            <a:pPr lvl="0" indent="266700" algn="just">
              <a:buBlip>
                <a:blip r:embed="rId2"/>
              </a:buBlip>
            </a:pPr>
            <a:r>
              <a:rPr lang="fr-FR" sz="950" b="1" dirty="0" smtClean="0">
                <a:cs typeface="Arial" pitchFamily="34" charset="0"/>
              </a:rPr>
              <a:t>Les opérations de manutention et de transport.</a:t>
            </a:r>
          </a:p>
          <a:p>
            <a:pPr lvl="0" indent="266700" algn="just">
              <a:buBlip>
                <a:blip r:embed="rId2"/>
              </a:buBlip>
            </a:pPr>
            <a:r>
              <a:rPr lang="fr-FR" sz="950" b="1" dirty="0" smtClean="0">
                <a:cs typeface="Arial" pitchFamily="34" charset="0"/>
              </a:rPr>
              <a:t>La charpente et la construction métallique.</a:t>
            </a:r>
          </a:p>
          <a:p>
            <a:pPr lvl="0" indent="266700" algn="just">
              <a:buBlip>
                <a:blip r:embed="rId2"/>
              </a:buBlip>
            </a:pPr>
            <a:r>
              <a:rPr lang="fr-FR" sz="950" b="1" dirty="0" smtClean="0">
                <a:cs typeface="Arial" pitchFamily="34" charset="0"/>
              </a:rPr>
              <a:t>La fabrication et la location des réservoirs.</a:t>
            </a:r>
          </a:p>
          <a:p>
            <a:pPr lvl="0" indent="266700" algn="just">
              <a:buBlip>
                <a:blip r:embed="rId2"/>
              </a:buBlip>
            </a:pPr>
            <a:r>
              <a:rPr lang="fr-FR" sz="950" b="1" dirty="0" smtClean="0">
                <a:cs typeface="Arial" pitchFamily="34" charset="0"/>
              </a:rPr>
              <a:t>Les travaux de sablage et de peinture.</a:t>
            </a:r>
          </a:p>
          <a:p>
            <a:pPr lvl="0" indent="266700" algn="just">
              <a:buBlip>
                <a:blip r:embed="rId2"/>
              </a:buBlip>
            </a:pPr>
            <a:r>
              <a:rPr lang="fr-FR" sz="950" b="1" dirty="0" smtClean="0">
                <a:cs typeface="Arial" pitchFamily="34" charset="0"/>
              </a:rPr>
              <a:t>L’installation de pipe line et de tuyauterie.</a:t>
            </a:r>
          </a:p>
          <a:p>
            <a:pPr lvl="0" indent="266700" algn="just">
              <a:buBlip>
                <a:blip r:embed="rId2"/>
              </a:buBlip>
            </a:pPr>
            <a:r>
              <a:rPr lang="fr-FR" sz="950" b="1" dirty="0" smtClean="0">
                <a:cs typeface="Arial" pitchFamily="34" charset="0"/>
              </a:rPr>
              <a:t>La fabrication et la location des cabines de chantier.</a:t>
            </a:r>
          </a:p>
          <a:p>
            <a:pPr lvl="0" indent="266700" algn="just">
              <a:buBlip>
                <a:blip r:embed="rId2"/>
              </a:buBlip>
            </a:pPr>
            <a:r>
              <a:rPr lang="fr-FR" sz="950" b="1" dirty="0" smtClean="0">
                <a:cs typeface="Arial" pitchFamily="34" charset="0"/>
              </a:rPr>
              <a:t>L’équipement des bases de vie.</a:t>
            </a:r>
          </a:p>
          <a:p>
            <a:pPr lvl="0" indent="266700" algn="just">
              <a:buBlip>
                <a:blip r:embed="rId2"/>
              </a:buBlip>
            </a:pPr>
            <a:r>
              <a:rPr lang="fr-FR" sz="950" b="1" dirty="0" smtClean="0">
                <a:cs typeface="Arial" pitchFamily="34" charset="0"/>
              </a:rPr>
              <a:t>Les travaux de V.R.D.</a:t>
            </a:r>
          </a:p>
          <a:p>
            <a:pPr lvl="0" indent="266700" algn="just">
              <a:buBlip>
                <a:blip r:embed="rId2"/>
              </a:buBlip>
            </a:pPr>
            <a:r>
              <a:rPr lang="fr-FR" sz="950" b="1" dirty="0" smtClean="0">
                <a:cs typeface="Arial" pitchFamily="34" charset="0"/>
              </a:rPr>
              <a:t>Le pilotage des projets.</a:t>
            </a:r>
          </a:p>
          <a:p>
            <a:pPr lvl="0" indent="266700" algn="just">
              <a:buBlip>
                <a:blip r:embed="rId2"/>
              </a:buBlip>
            </a:pPr>
            <a:r>
              <a:rPr lang="fr-FR" sz="950" b="1" dirty="0" smtClean="0">
                <a:cs typeface="Arial" pitchFamily="34" charset="0"/>
              </a:rPr>
              <a:t>La consultation.					</a:t>
            </a:r>
            <a:r>
              <a:rPr lang="fr-FR" sz="900" dirty="0" smtClean="0">
                <a:latin typeface="Arial" pitchFamily="34" charset="0"/>
                <a:cs typeface="Arial" pitchFamily="34" charset="0"/>
              </a:rPr>
              <a:t>		</a:t>
            </a:r>
            <a:endParaRPr lang="fr-FR" sz="900" dirty="0"/>
          </a:p>
        </p:txBody>
      </p:sp>
      <p:pic>
        <p:nvPicPr>
          <p:cNvPr id="5" name="Espace réservé du contenu 4" descr="--- p6.jpg"/>
          <p:cNvPicPr>
            <a:picLocks noGrp="1" noChangeAspect="1"/>
          </p:cNvPicPr>
          <p:nvPr>
            <p:ph sz="half" idx="1"/>
          </p:nvPr>
        </p:nvPicPr>
        <p:blipFill>
          <a:blip r:embed="rId3" cstate="print">
            <a:lum bright="-20000" contrast="10000"/>
          </a:blip>
          <a:stretch>
            <a:fillRect/>
          </a:stretch>
        </p:blipFill>
        <p:spPr>
          <a:xfrm>
            <a:off x="5076056" y="2132856"/>
            <a:ext cx="3727598" cy="3187913"/>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5531473" y="5302949"/>
            <a:ext cx="2928959" cy="646331"/>
          </a:xfrm>
          <a:prstGeom prst="rect">
            <a:avLst/>
          </a:prstGeom>
          <a:noFill/>
        </p:spPr>
        <p:txBody>
          <a:bodyPr wrap="square" rtlCol="0">
            <a:spAutoFit/>
          </a:bodyPr>
          <a:lstStyle/>
          <a:p>
            <a:pPr algn="ctr"/>
            <a:r>
              <a:rPr lang="fr-FR" b="1" dirty="0" smtClean="0">
                <a:ln w="10541" cmpd="sng">
                  <a:solidFill>
                    <a:schemeClr val="accent1">
                      <a:shade val="88000"/>
                      <a:satMod val="110000"/>
                    </a:schemeClr>
                  </a:solidFill>
                  <a:prstDash val="solid"/>
                </a:ln>
                <a:cs typeface="Microsoft Uighur" pitchFamily="2" charset="-78"/>
              </a:rPr>
              <a:t>Directeur Général</a:t>
            </a:r>
          </a:p>
          <a:p>
            <a:pPr algn="ctr"/>
            <a:r>
              <a:rPr lang="fr-FR" b="1" dirty="0" smtClean="0">
                <a:ln w="10541" cmpd="sng">
                  <a:solidFill>
                    <a:schemeClr val="accent1">
                      <a:shade val="88000"/>
                      <a:satMod val="110000"/>
                    </a:schemeClr>
                  </a:solidFill>
                  <a:prstDash val="solid"/>
                </a:ln>
                <a:cs typeface="Microsoft Uighur" pitchFamily="2" charset="-78"/>
              </a:rPr>
              <a:t>Abdelwaheb  ELEUCH</a:t>
            </a:r>
            <a:endParaRPr lang="fr-FR" b="1" dirty="0">
              <a:ln w="10541" cmpd="sng">
                <a:solidFill>
                  <a:schemeClr val="accent1">
                    <a:shade val="88000"/>
                    <a:satMod val="110000"/>
                  </a:schemeClr>
                </a:solidFill>
                <a:prstDash val="solid"/>
              </a:ln>
              <a:cs typeface="Microsoft Uighur" pitchFamily="2" charset="-78"/>
            </a:endParaRPr>
          </a:p>
        </p:txBody>
      </p:sp>
      <p:sp>
        <p:nvSpPr>
          <p:cNvPr id="8" name="TextBox 7"/>
          <p:cNvSpPr txBox="1"/>
          <p:nvPr/>
        </p:nvSpPr>
        <p:spPr>
          <a:xfrm>
            <a:off x="1688753" y="5983188"/>
            <a:ext cx="6840760" cy="938719"/>
          </a:xfrm>
          <a:prstGeom prst="rect">
            <a:avLst/>
          </a:prstGeom>
          <a:noFill/>
        </p:spPr>
        <p:txBody>
          <a:bodyPr wrap="square" rtlCol="0">
            <a:spAutoFit/>
          </a:bodyPr>
          <a:lstStyle/>
          <a:p>
            <a:pPr lvl="0" indent="266700" algn="just">
              <a:lnSpc>
                <a:spcPct val="150000"/>
              </a:lnSpc>
              <a:buBlip>
                <a:blip r:embed="rId2"/>
              </a:buBlip>
            </a:pPr>
            <a:r>
              <a:rPr lang="fr-FR" sz="1000" b="1" i="1" dirty="0" smtClean="0">
                <a:cs typeface="Arial" pitchFamily="34" charset="0"/>
              </a:rPr>
              <a:t>ACOSERV compte aujourd’hui une équipe expérimentée de cadres compétents et d’ouvriers qualifiés travaillants ensemble dans une atmosphère de complémentarité et dans un esprit de famille, dans le but de satisfaire les clients et d’améliorer les services d’un chantier à un autre. Et comme dit le proverbe "</a:t>
            </a:r>
            <a:r>
              <a:rPr lang="fr-FR" sz="1000" b="1" i="1" dirty="0" smtClean="0">
                <a:cs typeface="Arial" pitchFamily="34" charset="0"/>
                <a:hlinkClick r:id="rId4"/>
              </a:rPr>
              <a:t>À l'œuvre, on connaît l'ouvrier.</a:t>
            </a:r>
            <a:r>
              <a:rPr lang="fr-FR" sz="1000" b="1" i="1" dirty="0" smtClean="0">
                <a:cs typeface="Arial" pitchFamily="34" charset="0"/>
              </a:rPr>
              <a:t>"</a:t>
            </a:r>
          </a:p>
          <a:p>
            <a:endParaRPr lang="fr-FR" sz="10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3814763" cy="1162050"/>
          </a:xfrm>
        </p:spPr>
        <p:txBody>
          <a:bodyPr/>
          <a:lstStyle/>
          <a:p>
            <a:r>
              <a:rPr lang="fr-FR" dirty="0" smtClean="0"/>
              <a:t/>
            </a:r>
            <a:br>
              <a:rPr lang="fr-FR" dirty="0" smtClean="0"/>
            </a:br>
            <a:endParaRPr lang="fr-FR" dirty="0"/>
          </a:p>
        </p:txBody>
      </p:sp>
      <p:sp>
        <p:nvSpPr>
          <p:cNvPr id="3" name="Espace réservé du texte 2"/>
          <p:cNvSpPr>
            <a:spLocks noGrp="1"/>
          </p:cNvSpPr>
          <p:nvPr>
            <p:ph type="body" idx="2"/>
          </p:nvPr>
        </p:nvSpPr>
        <p:spPr>
          <a:xfrm>
            <a:off x="144786" y="1204425"/>
            <a:ext cx="8819702" cy="5176903"/>
          </a:xfrm>
        </p:spPr>
        <p:txBody>
          <a:bodyPr>
            <a:normAutofit fontScale="25000" lnSpcReduction="20000"/>
          </a:bodyPr>
          <a:lstStyle/>
          <a:p>
            <a:pPr algn="just">
              <a:lnSpc>
                <a:spcPct val="120000"/>
              </a:lnSpc>
            </a:pPr>
            <a:endParaRPr lang="fr-FR" sz="1200" dirty="0" smtClean="0"/>
          </a:p>
          <a:p>
            <a:pPr indent="266700" algn="just">
              <a:buBlip>
                <a:blip r:embed="rId2"/>
              </a:buBlip>
            </a:pPr>
            <a:r>
              <a:rPr lang="fr-FR" sz="4400" b="1" u="sng" dirty="0">
                <a:effectLst>
                  <a:outerShdw blurRad="38100" dist="38100" dir="2700000" algn="tl">
                    <a:srgbClr val="000000">
                      <a:alpha val="43137"/>
                    </a:srgbClr>
                  </a:outerShdw>
                </a:effectLst>
              </a:rPr>
              <a:t> CERTIFICATION </a:t>
            </a:r>
          </a:p>
          <a:p>
            <a:pPr algn="just">
              <a:lnSpc>
                <a:spcPct val="120000"/>
              </a:lnSpc>
            </a:pPr>
            <a:r>
              <a:rPr lang="fr-FR" sz="4200" dirty="0" smtClean="0">
                <a:cs typeface="Arial" pitchFamily="34" charset="0"/>
              </a:rPr>
              <a:t>La qualité au sein de notre entreprise fait l'objet d'une démarche structurée, s'appuyant sur la compétence de nos équipes et sur la mesure régulière de la performance. </a:t>
            </a:r>
          </a:p>
          <a:p>
            <a:pPr algn="just">
              <a:lnSpc>
                <a:spcPct val="120000"/>
              </a:lnSpc>
            </a:pPr>
            <a:r>
              <a:rPr lang="fr-FR" sz="4200" dirty="0" smtClean="0">
                <a:cs typeface="Arial" pitchFamily="34" charset="0"/>
              </a:rPr>
              <a:t>La  certification ISO 9001 valorise notre Système de Management de la Qualité, structurant notre organisation, garantissant une dynamique d’amélioration continue au service de nos clients. Cette certification traduit, aussi, notre volonté d’être exemplaire.</a:t>
            </a:r>
          </a:p>
          <a:p>
            <a:pPr algn="just">
              <a:lnSpc>
                <a:spcPct val="120000"/>
              </a:lnSpc>
            </a:pPr>
            <a:r>
              <a:rPr lang="fr-FR" sz="4200" dirty="0" smtClean="0">
                <a:cs typeface="Arial" pitchFamily="34" charset="0"/>
              </a:rPr>
              <a:t>Notre manuel qualité vous sera envoyé sur simple demande de votre part.</a:t>
            </a:r>
          </a:p>
          <a:p>
            <a:pPr indent="266700" algn="just">
              <a:buBlip>
                <a:blip r:embed="rId2"/>
              </a:buBlip>
            </a:pPr>
            <a:r>
              <a:rPr lang="fr-FR" sz="4400" b="1" u="sng" dirty="0">
                <a:effectLst>
                  <a:outerShdw blurRad="38100" dist="38100" dir="2700000" algn="tl">
                    <a:srgbClr val="000000">
                      <a:alpha val="43137"/>
                    </a:srgbClr>
                  </a:outerShdw>
                </a:effectLst>
              </a:rPr>
              <a:t> NOS ORIENTATIONS</a:t>
            </a:r>
          </a:p>
          <a:p>
            <a:pPr indent="177800" algn="just">
              <a:lnSpc>
                <a:spcPct val="120000"/>
              </a:lnSpc>
              <a:buBlip>
                <a:blip r:embed="rId3"/>
              </a:buBlip>
            </a:pPr>
            <a:r>
              <a:rPr lang="fr-FR" sz="4800" b="1" u="sng" dirty="0"/>
              <a:t> Envers le client :</a:t>
            </a:r>
          </a:p>
          <a:p>
            <a:pPr marL="173038" lvl="0" indent="93663" algn="just">
              <a:lnSpc>
                <a:spcPct val="120000"/>
              </a:lnSpc>
              <a:buFont typeface="Arial" pitchFamily="34" charset="0"/>
              <a:buChar char="•"/>
            </a:pPr>
            <a:r>
              <a:rPr lang="fr-FR" sz="4200" dirty="0">
                <a:cs typeface="Arial" pitchFamily="34" charset="0"/>
              </a:rPr>
              <a:t>Le respect de nos engagements.</a:t>
            </a:r>
          </a:p>
          <a:p>
            <a:pPr marL="173038" indent="93663" algn="just">
              <a:lnSpc>
                <a:spcPct val="120000"/>
              </a:lnSpc>
              <a:buFont typeface="Arial" pitchFamily="34" charset="0"/>
              <a:buChar char="•"/>
            </a:pPr>
            <a:r>
              <a:rPr lang="fr-FR" sz="4200" dirty="0">
                <a:cs typeface="Arial" pitchFamily="34" charset="0"/>
              </a:rPr>
              <a:t>L’écoute permanente.</a:t>
            </a:r>
          </a:p>
          <a:p>
            <a:pPr marL="173038" indent="93663" algn="just">
              <a:lnSpc>
                <a:spcPct val="120000"/>
              </a:lnSpc>
              <a:buFont typeface="Arial" pitchFamily="34" charset="0"/>
              <a:buChar char="•"/>
            </a:pPr>
            <a:r>
              <a:rPr lang="fr-FR" sz="4200" dirty="0">
                <a:cs typeface="Arial" pitchFamily="34" charset="0"/>
              </a:rPr>
              <a:t>L’Information précise et pertinente.</a:t>
            </a:r>
          </a:p>
          <a:p>
            <a:pPr marL="173038" indent="93663" algn="just">
              <a:lnSpc>
                <a:spcPct val="120000"/>
              </a:lnSpc>
              <a:buFont typeface="Arial" pitchFamily="34" charset="0"/>
              <a:buChar char="•"/>
            </a:pPr>
            <a:r>
              <a:rPr lang="fr-FR" sz="4200" dirty="0">
                <a:cs typeface="Arial" pitchFamily="34" charset="0"/>
              </a:rPr>
              <a:t>La disponibilité.</a:t>
            </a:r>
          </a:p>
          <a:p>
            <a:pPr marL="173038" indent="93663" algn="just">
              <a:lnSpc>
                <a:spcPct val="120000"/>
              </a:lnSpc>
              <a:buFont typeface="Arial" pitchFamily="34" charset="0"/>
              <a:buChar char="•"/>
            </a:pPr>
            <a:r>
              <a:rPr lang="fr-FR" sz="4200" dirty="0">
                <a:cs typeface="Arial" pitchFamily="34" charset="0"/>
              </a:rPr>
              <a:t>La réactivité adaptée à ses besoins.</a:t>
            </a:r>
          </a:p>
          <a:p>
            <a:pPr marL="173038" indent="93663" algn="just">
              <a:lnSpc>
                <a:spcPct val="120000"/>
              </a:lnSpc>
              <a:buFont typeface="Arial" pitchFamily="34" charset="0"/>
              <a:buChar char="•"/>
            </a:pPr>
            <a:r>
              <a:rPr lang="fr-FR" sz="4200" dirty="0">
                <a:cs typeface="Arial" pitchFamily="34" charset="0"/>
              </a:rPr>
              <a:t>L’anticipation de ses besoins.</a:t>
            </a:r>
          </a:p>
          <a:p>
            <a:pPr indent="177800" algn="just">
              <a:lnSpc>
                <a:spcPct val="120000"/>
              </a:lnSpc>
              <a:buBlip>
                <a:blip r:embed="rId3"/>
              </a:buBlip>
            </a:pPr>
            <a:r>
              <a:rPr lang="fr-FR" sz="4800" b="1" u="sng" dirty="0"/>
              <a:t> Envers le personnel :</a:t>
            </a:r>
          </a:p>
          <a:p>
            <a:pPr marL="173038" indent="93663" algn="just">
              <a:lnSpc>
                <a:spcPct val="120000"/>
              </a:lnSpc>
              <a:buFont typeface="Arial" pitchFamily="34" charset="0"/>
              <a:buChar char="•"/>
            </a:pPr>
            <a:r>
              <a:rPr lang="fr-FR" sz="4200" dirty="0">
                <a:cs typeface="Arial" pitchFamily="34" charset="0"/>
              </a:rPr>
              <a:t>Le recrutement des bonnes personnes.</a:t>
            </a:r>
          </a:p>
          <a:p>
            <a:pPr marL="173038" indent="93663" algn="just">
              <a:lnSpc>
                <a:spcPct val="120000"/>
              </a:lnSpc>
              <a:buFont typeface="Arial" pitchFamily="34" charset="0"/>
              <a:buChar char="•"/>
            </a:pPr>
            <a:r>
              <a:rPr lang="fr-FR" sz="4200" dirty="0">
                <a:cs typeface="Arial" pitchFamily="34" charset="0"/>
              </a:rPr>
              <a:t>La sensibilisation et la formation.</a:t>
            </a:r>
          </a:p>
          <a:p>
            <a:pPr marL="173038" indent="93663" algn="just">
              <a:lnSpc>
                <a:spcPct val="120000"/>
              </a:lnSpc>
              <a:buFont typeface="Arial" pitchFamily="34" charset="0"/>
              <a:buChar char="•"/>
            </a:pPr>
            <a:r>
              <a:rPr lang="fr-FR" sz="4200" dirty="0">
                <a:cs typeface="Arial" pitchFamily="34" charset="0"/>
              </a:rPr>
              <a:t>Créer et animer un groupe solidaire.</a:t>
            </a:r>
          </a:p>
          <a:p>
            <a:pPr marL="173038" indent="93663" algn="just">
              <a:lnSpc>
                <a:spcPct val="120000"/>
              </a:lnSpc>
              <a:buFont typeface="Arial" pitchFamily="34" charset="0"/>
              <a:buChar char="•"/>
            </a:pPr>
            <a:r>
              <a:rPr lang="fr-FR" sz="4200" dirty="0">
                <a:cs typeface="Arial" pitchFamily="34" charset="0"/>
              </a:rPr>
              <a:t>La responsabilisation et la valorisation de chacun dans son travail.</a:t>
            </a:r>
          </a:p>
          <a:p>
            <a:pPr marL="173038" indent="93663" algn="just">
              <a:lnSpc>
                <a:spcPct val="120000"/>
              </a:lnSpc>
              <a:buFont typeface="Arial" pitchFamily="34" charset="0"/>
              <a:buChar char="•"/>
            </a:pPr>
            <a:r>
              <a:rPr lang="fr-FR" sz="4200" dirty="0">
                <a:cs typeface="Arial" pitchFamily="34" charset="0"/>
              </a:rPr>
              <a:t>Assurer les meilleures conditions de travail en termes d’infrastructure et sécurité.</a:t>
            </a:r>
          </a:p>
          <a:p>
            <a:pPr marL="173038" indent="93663" algn="just">
              <a:lnSpc>
                <a:spcPct val="120000"/>
              </a:lnSpc>
              <a:buFont typeface="Arial" pitchFamily="34" charset="0"/>
              <a:buChar char="•"/>
            </a:pPr>
            <a:r>
              <a:rPr lang="fr-FR" sz="4200" dirty="0">
                <a:cs typeface="Arial" pitchFamily="34" charset="0"/>
              </a:rPr>
              <a:t>L’écoute des nouvelles idées et des propositions liées à l’amélioration.</a:t>
            </a:r>
          </a:p>
          <a:p>
            <a:pPr lvl="0" indent="177800" algn="just">
              <a:lnSpc>
                <a:spcPct val="120000"/>
              </a:lnSpc>
              <a:buBlip>
                <a:blip r:embed="rId3"/>
              </a:buBlip>
            </a:pPr>
            <a:r>
              <a:rPr lang="fr-FR" sz="4800" b="1" u="sng" dirty="0"/>
              <a:t> Envers les fournisseurs :</a:t>
            </a:r>
          </a:p>
          <a:p>
            <a:pPr marL="173038" indent="93663" algn="just">
              <a:lnSpc>
                <a:spcPct val="120000"/>
              </a:lnSpc>
              <a:buFont typeface="Arial" pitchFamily="34" charset="0"/>
              <a:buChar char="•"/>
            </a:pPr>
            <a:r>
              <a:rPr lang="fr-FR" sz="4200" dirty="0">
                <a:cs typeface="Arial" pitchFamily="34" charset="0"/>
              </a:rPr>
              <a:t>Conserver et développer notre partenariat.</a:t>
            </a:r>
          </a:p>
          <a:p>
            <a:pPr marL="173038" lvl="0" indent="93663" algn="just">
              <a:lnSpc>
                <a:spcPct val="120000"/>
              </a:lnSpc>
              <a:buFont typeface="Arial" pitchFamily="34" charset="0"/>
              <a:buChar char="•"/>
            </a:pPr>
            <a:r>
              <a:rPr lang="fr-FR" sz="4200" dirty="0">
                <a:cs typeface="Arial" pitchFamily="34" charset="0"/>
              </a:rPr>
              <a:t>Noter et classer suivant des critères bien précis.</a:t>
            </a:r>
          </a:p>
          <a:p>
            <a:pPr marL="173038" lvl="0" indent="93663" algn="just">
              <a:lnSpc>
                <a:spcPct val="120000"/>
              </a:lnSpc>
              <a:buFont typeface="Arial" pitchFamily="34" charset="0"/>
              <a:buChar char="•"/>
            </a:pPr>
            <a:r>
              <a:rPr lang="fr-FR" sz="4200" dirty="0">
                <a:cs typeface="Arial" pitchFamily="34" charset="0"/>
              </a:rPr>
              <a:t>Informer et réclamer en cas de non-conformité.</a:t>
            </a:r>
          </a:p>
          <a:p>
            <a:pPr lvl="0" algn="just">
              <a:lnSpc>
                <a:spcPct val="120000"/>
              </a:lnSpc>
            </a:pPr>
            <a:endParaRPr lang="fr-FR" sz="4000" dirty="0" smtClean="0">
              <a:latin typeface="Arial" pitchFamily="34" charset="0"/>
              <a:cs typeface="Arial" pitchFamily="34" charset="0"/>
            </a:endParaRPr>
          </a:p>
          <a:p>
            <a:pPr algn="just">
              <a:lnSpc>
                <a:spcPct val="120000"/>
              </a:lnSpc>
            </a:pPr>
            <a:r>
              <a:rPr lang="fr-FR" sz="4000" b="1" dirty="0" smtClean="0"/>
              <a:t> </a:t>
            </a:r>
            <a:endParaRPr lang="fr-FR" sz="3600" dirty="0" smtClean="0"/>
          </a:p>
          <a:p>
            <a:pPr algn="just">
              <a:lnSpc>
                <a:spcPct val="120000"/>
              </a:lnSpc>
            </a:pPr>
            <a:endParaRPr lang="fr-FR" sz="4000" dirty="0" smtClean="0"/>
          </a:p>
          <a:p>
            <a:pPr algn="just">
              <a:lnSpc>
                <a:spcPct val="120000"/>
              </a:lnSpc>
            </a:pPr>
            <a:endParaRPr lang="fr-FR" sz="4000" dirty="0" smtClean="0"/>
          </a:p>
          <a:p>
            <a:pPr algn="just">
              <a:lnSpc>
                <a:spcPct val="120000"/>
              </a:lnSpc>
            </a:pPr>
            <a:endParaRPr lang="fr-FR" dirty="0" smtClean="0"/>
          </a:p>
          <a:p>
            <a:pPr algn="just">
              <a:lnSpc>
                <a:spcPct val="120000"/>
              </a:lnSpc>
            </a:pPr>
            <a:endParaRPr lang="fr-FR" dirty="0"/>
          </a:p>
        </p:txBody>
      </p:sp>
      <p:pic>
        <p:nvPicPr>
          <p:cNvPr id="9" name="Image 7" descr="CERTIFICAT ISO 9001-2008 ACOSERV.jpg"/>
          <p:cNvPicPr>
            <a:picLocks noChangeAspect="1"/>
          </p:cNvPicPr>
          <p:nvPr/>
        </p:nvPicPr>
        <p:blipFill>
          <a:blip r:embed="rId4" cstate="print">
            <a:lum bright="-20000" contrast="10000"/>
          </a:blip>
          <a:stretch>
            <a:fillRect/>
          </a:stretch>
        </p:blipFill>
        <p:spPr>
          <a:xfrm>
            <a:off x="5508106" y="2313296"/>
            <a:ext cx="2672104" cy="3780000"/>
          </a:xfrm>
          <a:prstGeom prst="rect">
            <a:avLst/>
          </a:prstGeom>
          <a:ln>
            <a:noFill/>
          </a:ln>
          <a:effectLst>
            <a:outerShdw blurRad="292100" dist="139700" dir="2700000" algn="tl" rotWithShape="0">
              <a:srgbClr val="333333">
                <a:alpha val="65000"/>
              </a:srgbClr>
            </a:outerShdw>
          </a:effectLst>
        </p:spPr>
      </p:pic>
      <p:sp>
        <p:nvSpPr>
          <p:cNvPr id="10"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LA QUALITE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ante_travail.jpg"/>
          <p:cNvPicPr>
            <a:picLocks noChangeAspect="1"/>
          </p:cNvPicPr>
          <p:nvPr/>
        </p:nvPicPr>
        <p:blipFill>
          <a:blip r:embed="rId2" cstate="print"/>
          <a:stretch>
            <a:fillRect/>
          </a:stretch>
        </p:blipFill>
        <p:spPr>
          <a:xfrm>
            <a:off x="5436096" y="2636912"/>
            <a:ext cx="1648000" cy="2160000"/>
          </a:xfrm>
          <a:prstGeom prst="ellipse">
            <a:avLst/>
          </a:prstGeom>
          <a:ln>
            <a:noFill/>
          </a:ln>
          <a:effectLst>
            <a:softEdge rad="112500"/>
          </a:effectLst>
        </p:spPr>
      </p:pic>
      <p:pic>
        <p:nvPicPr>
          <p:cNvPr id="8" name="Image 7" descr="hygiene_securite_environnement.jpg"/>
          <p:cNvPicPr>
            <a:picLocks noChangeAspect="1"/>
          </p:cNvPicPr>
          <p:nvPr/>
        </p:nvPicPr>
        <p:blipFill>
          <a:blip r:embed="rId3" cstate="print"/>
          <a:stretch>
            <a:fillRect/>
          </a:stretch>
        </p:blipFill>
        <p:spPr>
          <a:xfrm>
            <a:off x="6732240" y="3789040"/>
            <a:ext cx="2086155" cy="2160000"/>
          </a:xfrm>
          <a:prstGeom prst="ellipse">
            <a:avLst/>
          </a:prstGeom>
          <a:ln>
            <a:noFill/>
          </a:ln>
          <a:effectLst>
            <a:softEdge rad="112500"/>
          </a:effectLst>
        </p:spPr>
      </p:pic>
      <p:sp>
        <p:nvSpPr>
          <p:cNvPr id="3" name="Espace réservé du texte 2"/>
          <p:cNvSpPr>
            <a:spLocks noGrp="1"/>
          </p:cNvSpPr>
          <p:nvPr>
            <p:ph type="body" idx="2"/>
          </p:nvPr>
        </p:nvSpPr>
        <p:spPr>
          <a:xfrm>
            <a:off x="150474" y="1412776"/>
            <a:ext cx="5285622" cy="5445224"/>
          </a:xfrm>
        </p:spPr>
        <p:txBody>
          <a:bodyPr>
            <a:normAutofit/>
          </a:bodyPr>
          <a:lstStyle/>
          <a:p>
            <a:pPr lvl="0" indent="266700" algn="justLow">
              <a:lnSpc>
                <a:spcPct val="80000"/>
              </a:lnSpc>
              <a:buBlip>
                <a:blip r:embed="rId4"/>
              </a:buBlip>
            </a:pPr>
            <a:r>
              <a:rPr lang="fr-FR" sz="1100" b="1" u="sng" dirty="0">
                <a:effectLst>
                  <a:outerShdw blurRad="38100" dist="38100" dir="2700000" algn="tl">
                    <a:srgbClr val="000000">
                      <a:alpha val="43137"/>
                    </a:srgbClr>
                  </a:outerShdw>
                </a:effectLst>
              </a:rPr>
              <a:t> </a:t>
            </a:r>
            <a:r>
              <a:rPr lang="fr-FR" sz="1100" b="1" u="sng" dirty="0" smtClean="0">
                <a:effectLst>
                  <a:outerShdw blurRad="38100" dist="38100" dir="2700000" algn="tl">
                    <a:srgbClr val="000000">
                      <a:alpha val="43137"/>
                    </a:srgbClr>
                  </a:outerShdw>
                </a:effectLst>
              </a:rPr>
              <a:t>SECURITE</a:t>
            </a:r>
          </a:p>
          <a:p>
            <a:pPr lvl="0" indent="266700" algn="justLow">
              <a:lnSpc>
                <a:spcPct val="80000"/>
              </a:lnSpc>
              <a:buBlip>
                <a:blip r:embed="rId4"/>
              </a:buBlip>
            </a:pPr>
            <a:endParaRPr lang="fr-FR" sz="1100" b="1" u="sng" dirty="0">
              <a:effectLst>
                <a:outerShdw blurRad="38100" dist="38100" dir="2700000" algn="tl">
                  <a:srgbClr val="000000">
                    <a:alpha val="43137"/>
                  </a:srgbClr>
                </a:outerShdw>
              </a:effectLst>
            </a:endParaRPr>
          </a:p>
          <a:p>
            <a:pPr algn="ctr"/>
            <a:r>
              <a:rPr lang="fr-FR"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rPr>
              <a:t>"Mieux vaut prévenir que guérir </a:t>
            </a:r>
            <a:r>
              <a:rPr lang="fr-FR"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
            <a:r>
              <a:rPr lang="fr-FR" sz="1100" dirty="0" smtClean="0">
                <a:cs typeface="Arial" pitchFamily="34" charset="0"/>
              </a:rPr>
              <a:t> La sécurité des salariés est une priorité chez ACOSERV.</a:t>
            </a:r>
          </a:p>
          <a:p>
            <a:pPr algn="just"/>
            <a:r>
              <a:rPr lang="fr-FR" sz="1100" dirty="0" smtClean="0">
                <a:cs typeface="Arial" pitchFamily="34" charset="0"/>
              </a:rPr>
              <a:t>Nous prenons toutes les mesures de prévention s'avérant nécessaires pour que les salariés ne soient pas victimes d'un accident du travail ou d'une maladie professionnelle.</a:t>
            </a:r>
          </a:p>
          <a:p>
            <a:pPr algn="just"/>
            <a:r>
              <a:rPr lang="fr-FR" sz="1100" dirty="0" smtClean="0">
                <a:cs typeface="Arial" pitchFamily="34" charset="0"/>
              </a:rPr>
              <a:t>Nous identifions les dangers, nous analysons les risques de chaque poste de travail et nous essayons de les combattre à la source. Nous veillons aussi à concevoir ces postes et à faire le choix des équipements et des méthodes à appliquer.</a:t>
            </a:r>
          </a:p>
          <a:p>
            <a:pPr algn="just"/>
            <a:r>
              <a:rPr lang="fr-FR" sz="1100" dirty="0" smtClean="0">
                <a:cs typeface="Arial" pitchFamily="34" charset="0"/>
              </a:rPr>
              <a:t>Nous tenons à sensibiliser les salariés par des cycles de formation planifiés et nous les rappelons chaque jour des dangers et des risques du métier.</a:t>
            </a:r>
          </a:p>
          <a:p>
            <a:pPr algn="just"/>
            <a:endParaRPr lang="fr-FR" sz="1100" dirty="0" smtClean="0">
              <a:cs typeface="Arial" pitchFamily="34" charset="0"/>
            </a:endParaRPr>
          </a:p>
          <a:p>
            <a:pPr algn="just"/>
            <a:endParaRPr lang="fr-FR" sz="900" dirty="0" smtClean="0"/>
          </a:p>
          <a:p>
            <a:pPr indent="266700" algn="justLow">
              <a:lnSpc>
                <a:spcPct val="80000"/>
              </a:lnSpc>
              <a:buBlip>
                <a:blip r:embed="rId4"/>
              </a:buBlip>
            </a:pPr>
            <a:r>
              <a:rPr lang="fr-FR" sz="1100" b="1" u="sng" dirty="0" smtClean="0">
                <a:effectLst>
                  <a:outerShdw blurRad="38100" dist="38100" dir="2700000" algn="tl">
                    <a:srgbClr val="000000">
                      <a:alpha val="43137"/>
                    </a:srgbClr>
                  </a:outerShdw>
                </a:effectLst>
              </a:rPr>
              <a:t>SANTE </a:t>
            </a:r>
            <a:r>
              <a:rPr lang="fr-FR" sz="1100" b="1" u="sng" dirty="0">
                <a:effectLst>
                  <a:outerShdw blurRad="38100" dist="38100" dir="2700000" algn="tl">
                    <a:srgbClr val="000000">
                      <a:alpha val="43137"/>
                    </a:srgbClr>
                  </a:outerShdw>
                </a:effectLst>
              </a:rPr>
              <a:t>ET </a:t>
            </a:r>
            <a:r>
              <a:rPr lang="fr-FR" sz="1100" b="1" u="sng" dirty="0" smtClean="0">
                <a:effectLst>
                  <a:outerShdw blurRad="38100" dist="38100" dir="2700000" algn="tl">
                    <a:srgbClr val="000000">
                      <a:alpha val="43137"/>
                    </a:srgbClr>
                  </a:outerShdw>
                </a:effectLst>
              </a:rPr>
              <a:t>HYGIENE</a:t>
            </a:r>
          </a:p>
          <a:p>
            <a:pPr indent="266700" algn="justLow">
              <a:lnSpc>
                <a:spcPct val="80000"/>
              </a:lnSpc>
              <a:buBlip>
                <a:blip r:embed="rId4"/>
              </a:buBlip>
            </a:pPr>
            <a:endParaRPr lang="fr-FR" sz="1100" b="1" u="sng" dirty="0">
              <a:effectLst>
                <a:outerShdw blurRad="38100" dist="38100" dir="2700000" algn="tl">
                  <a:srgbClr val="000000">
                    <a:alpha val="43137"/>
                  </a:srgbClr>
                </a:outerShdw>
              </a:effectLst>
            </a:endParaRPr>
          </a:p>
          <a:p>
            <a:pPr algn="ctr"/>
            <a:r>
              <a:rPr lang="fr-FR"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rPr>
              <a:t>‘’La gaieté, la santé changent l'hiver en été’’</a:t>
            </a:r>
          </a:p>
          <a:p>
            <a:pPr algn="just"/>
            <a:r>
              <a:rPr lang="fr-FR" sz="1100" dirty="0" smtClean="0">
                <a:cs typeface="Arial" pitchFamily="34" charset="0"/>
              </a:rPr>
              <a:t>  Nous cherchons à garantir un environnement sein et convivial ou chaque salarié peut s’épanouir et travailler convenablement.</a:t>
            </a:r>
          </a:p>
          <a:p>
            <a:pPr algn="just"/>
            <a:r>
              <a:rPr lang="fr-FR" sz="1100" dirty="0" smtClean="0">
                <a:cs typeface="Arial" pitchFamily="34" charset="0"/>
              </a:rPr>
              <a:t>Nous faisons intervenir le médecin de travail pour examiner les salariés, quelque soit la période ou la fonction occupée, afin de les protéger contre les maladies et détecter à l’avance s’ils ont des problèmes de santé.</a:t>
            </a:r>
          </a:p>
          <a:p>
            <a:pPr algn="just"/>
            <a:r>
              <a:rPr lang="fr-FR" sz="1100" dirty="0" smtClean="0">
                <a:cs typeface="Arial" pitchFamily="34" charset="0"/>
              </a:rPr>
              <a:t>Nous veillons à la propreté des vestiaires, des douches, des toilettes et de tout équipement lié à l’hygiène. </a:t>
            </a:r>
          </a:p>
          <a:p>
            <a:pPr algn="just"/>
            <a:r>
              <a:rPr lang="fr-FR" sz="1100" dirty="0" smtClean="0">
                <a:cs typeface="Arial" pitchFamily="34" charset="0"/>
              </a:rPr>
              <a:t>Nous offrons aussi à nos salariés affectés sur chantier toutes les accommodations nécessaires pour leur équilibre du restaurant  pour manger, au lit pour dormir, à la télé pour se divertir. </a:t>
            </a:r>
          </a:p>
          <a:p>
            <a:pPr algn="just"/>
            <a:endParaRPr lang="fr-FR" sz="4000" dirty="0" smtClean="0"/>
          </a:p>
          <a:p>
            <a:pPr algn="just"/>
            <a:endParaRPr lang="fr-FR" dirty="0" smtClean="0"/>
          </a:p>
          <a:p>
            <a:pPr algn="just"/>
            <a:endParaRPr lang="fr-FR" dirty="0"/>
          </a:p>
        </p:txBody>
      </p:sp>
      <p:pic>
        <p:nvPicPr>
          <p:cNvPr id="5" name="Image 4" descr="safety_first.jpg"/>
          <p:cNvPicPr>
            <a:picLocks noChangeAspect="1"/>
          </p:cNvPicPr>
          <p:nvPr/>
        </p:nvPicPr>
        <p:blipFill>
          <a:blip r:embed="rId6" cstate="print"/>
          <a:stretch>
            <a:fillRect/>
          </a:stretch>
        </p:blipFill>
        <p:spPr>
          <a:xfrm>
            <a:off x="6014846" y="519071"/>
            <a:ext cx="3248663" cy="2304016"/>
          </a:xfrm>
          <a:prstGeom prst="ellipse">
            <a:avLst/>
          </a:prstGeom>
          <a:ln>
            <a:noFill/>
          </a:ln>
          <a:effectLst>
            <a:softEdge rad="112500"/>
          </a:effectLst>
        </p:spPr>
      </p:pic>
      <p:sp>
        <p:nvSpPr>
          <p:cNvPr id="10"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H S S 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cologie_internet.jpg"/>
          <p:cNvPicPr>
            <a:picLocks noChangeAspect="1"/>
          </p:cNvPicPr>
          <p:nvPr/>
        </p:nvPicPr>
        <p:blipFill>
          <a:blip r:embed="rId2" cstate="print"/>
          <a:stretch>
            <a:fillRect/>
          </a:stretch>
        </p:blipFill>
        <p:spPr>
          <a:xfrm>
            <a:off x="3635896" y="1052736"/>
            <a:ext cx="5492308" cy="5040000"/>
          </a:xfrm>
          <a:prstGeom prst="rect">
            <a:avLst/>
          </a:prstGeom>
        </p:spPr>
      </p:pic>
      <p:sp>
        <p:nvSpPr>
          <p:cNvPr id="3" name="Espace réservé du texte 2"/>
          <p:cNvSpPr>
            <a:spLocks noGrp="1"/>
          </p:cNvSpPr>
          <p:nvPr>
            <p:ph type="body" idx="2"/>
          </p:nvPr>
        </p:nvSpPr>
        <p:spPr>
          <a:xfrm>
            <a:off x="124195" y="1844824"/>
            <a:ext cx="4462263" cy="4572000"/>
          </a:xfrm>
        </p:spPr>
        <p:txBody>
          <a:bodyPr>
            <a:normAutofit/>
          </a:bodyPr>
          <a:lstStyle/>
          <a:p>
            <a:pPr indent="266700" algn="justLow">
              <a:lnSpc>
                <a:spcPct val="150000"/>
              </a:lnSpc>
              <a:buBlip>
                <a:blip r:embed="rId3"/>
              </a:buBlip>
            </a:pPr>
            <a:r>
              <a:rPr lang="fr-FR" sz="1100" b="1" u="sng" dirty="0">
                <a:effectLst>
                  <a:outerShdw blurRad="38100" dist="38100" dir="2700000" algn="tl">
                    <a:srgbClr val="000000">
                      <a:alpha val="43137"/>
                    </a:srgbClr>
                  </a:outerShdw>
                </a:effectLst>
              </a:rPr>
              <a:t> Environnement </a:t>
            </a:r>
          </a:p>
          <a:p>
            <a:pPr algn="ctr">
              <a:lnSpc>
                <a:spcPct val="150000"/>
              </a:lnSpc>
            </a:pPr>
            <a:r>
              <a:rPr lang="fr-FR"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4"/>
              </a:rPr>
              <a:t> ‘’Protéger l'environnement, c'est protéger l'humanité’’</a:t>
            </a:r>
          </a:p>
          <a:p>
            <a:pPr algn="just">
              <a:lnSpc>
                <a:spcPct val="150000"/>
              </a:lnSpc>
            </a:pPr>
            <a:r>
              <a:rPr lang="fr-FR" sz="1100" dirty="0" smtClean="0">
                <a:cs typeface="Arial" pitchFamily="34" charset="0"/>
              </a:rPr>
              <a:t>Afin de protéger la planète nous adaptons une démarche environnementale axée sur : </a:t>
            </a:r>
          </a:p>
          <a:p>
            <a:pPr lvl="0" algn="just">
              <a:lnSpc>
                <a:spcPct val="150000"/>
              </a:lnSpc>
            </a:pPr>
            <a:r>
              <a:rPr lang="fr-FR" sz="1100" dirty="0" smtClean="0">
                <a:cs typeface="Arial" pitchFamily="34" charset="0"/>
              </a:rPr>
              <a:t>La prévention des risques de pollution des sols, de l’eau et de l’air.</a:t>
            </a:r>
          </a:p>
          <a:p>
            <a:pPr lvl="0" algn="just">
              <a:lnSpc>
                <a:spcPct val="150000"/>
              </a:lnSpc>
            </a:pPr>
            <a:r>
              <a:rPr lang="fr-FR" sz="1100" dirty="0" smtClean="0">
                <a:cs typeface="Arial" pitchFamily="34" charset="0"/>
              </a:rPr>
              <a:t>L’amélioration de la gestion des déchets.</a:t>
            </a:r>
          </a:p>
          <a:p>
            <a:pPr lvl="0" algn="just">
              <a:lnSpc>
                <a:spcPct val="150000"/>
              </a:lnSpc>
            </a:pPr>
            <a:r>
              <a:rPr lang="fr-FR" sz="1100" dirty="0" smtClean="0">
                <a:cs typeface="Arial" pitchFamily="34" charset="0"/>
              </a:rPr>
              <a:t>L’économie d’énergie.</a:t>
            </a:r>
          </a:p>
          <a:p>
            <a:pPr lvl="0" algn="just">
              <a:lnSpc>
                <a:spcPct val="150000"/>
              </a:lnSpc>
            </a:pPr>
            <a:r>
              <a:rPr lang="fr-FR" sz="1100" dirty="0" smtClean="0">
                <a:cs typeface="Arial" pitchFamily="34" charset="0"/>
              </a:rPr>
              <a:t>Sensibilisation du personnel de l’importance du développement durable.</a:t>
            </a:r>
          </a:p>
          <a:p>
            <a:pPr algn="just"/>
            <a:r>
              <a:rPr lang="fr-FR" sz="900" b="1" dirty="0" smtClean="0"/>
              <a:t> </a:t>
            </a:r>
          </a:p>
          <a:p>
            <a:pPr algn="just"/>
            <a:endParaRPr lang="fr-FR" sz="900" b="1" dirty="0"/>
          </a:p>
          <a:p>
            <a:pPr algn="just"/>
            <a:endParaRPr lang="fr-FR" sz="1200" b="1" dirty="0" smtClean="0"/>
          </a:p>
          <a:p>
            <a:pPr lvl="0" indent="266700" algn="justLow">
              <a:lnSpc>
                <a:spcPct val="80000"/>
              </a:lnSpc>
              <a:buBlip>
                <a:blip r:embed="rId3"/>
              </a:buBlip>
            </a:pPr>
            <a:r>
              <a:rPr lang="fr-FR" sz="1100" b="1" u="sng" dirty="0">
                <a:effectLst>
                  <a:outerShdw blurRad="38100" dist="38100" dir="2700000" algn="tl">
                    <a:srgbClr val="000000">
                      <a:alpha val="43137"/>
                    </a:srgbClr>
                  </a:outerShdw>
                </a:effectLst>
              </a:rPr>
              <a:t>Certification </a:t>
            </a:r>
          </a:p>
          <a:p>
            <a:pPr algn="just">
              <a:lnSpc>
                <a:spcPct val="150000"/>
              </a:lnSpc>
            </a:pPr>
            <a:r>
              <a:rPr lang="fr-FR" sz="1100" dirty="0" smtClean="0">
                <a:latin typeface="+mj-lt"/>
                <a:cs typeface="Arial" pitchFamily="34" charset="0"/>
              </a:rPr>
              <a:t>Notre entreprise est en cours de certification pour l’obtention de BS OHSAS 18001 d’ici la fin de l’année 2011.</a:t>
            </a:r>
          </a:p>
          <a:p>
            <a:pPr algn="just">
              <a:lnSpc>
                <a:spcPct val="150000"/>
              </a:lnSpc>
            </a:pPr>
            <a:r>
              <a:rPr lang="fr-FR" sz="1100" dirty="0" smtClean="0">
                <a:latin typeface="+mj-lt"/>
                <a:cs typeface="Arial" pitchFamily="34" charset="0"/>
              </a:rPr>
              <a:t>Toute une étude structurée sur l’impact environnemental de notre activité a été entamée en vue de l’obtention du certificat ISO 14001. </a:t>
            </a:r>
          </a:p>
          <a:p>
            <a:pPr algn="just"/>
            <a:endParaRPr lang="fr-FR" dirty="0"/>
          </a:p>
        </p:txBody>
      </p:sp>
      <p:sp>
        <p:nvSpPr>
          <p:cNvPr id="6"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ENVIRONNEMENT </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67937" y="1412776"/>
            <a:ext cx="8280920" cy="4272880"/>
          </a:xfrm>
        </p:spPr>
        <p:txBody>
          <a:bodyPr>
            <a:noAutofit/>
          </a:bodyPr>
          <a:lstStyle/>
          <a:p>
            <a:pPr lvl="0">
              <a:lnSpc>
                <a:spcPct val="160000"/>
              </a:lnSpc>
            </a:pPr>
            <a:r>
              <a:rPr lang="fr-FR" sz="1100" b="1" dirty="0" smtClean="0"/>
              <a:t> </a:t>
            </a:r>
            <a:endParaRPr lang="fr-FR" sz="1100" dirty="0" smtClean="0"/>
          </a:p>
          <a:p>
            <a:pPr algn="just">
              <a:lnSpc>
                <a:spcPct val="160000"/>
              </a:lnSpc>
            </a:pPr>
            <a:r>
              <a:rPr lang="fr-FR" sz="1100" dirty="0" smtClean="0">
                <a:cs typeface="Arial" pitchFamily="34" charset="0"/>
              </a:rPr>
              <a:t>Afin de répondre aux besoins des clients et dans le but d’être disponible à tout moment, nous disposons aujourd’hui de tout le matériel et les équipements nécessaires pour la réussite des projets comme :</a:t>
            </a:r>
          </a:p>
          <a:p>
            <a:pPr marL="173038" lvl="0" indent="266700" algn="just">
              <a:lnSpc>
                <a:spcPct val="160000"/>
              </a:lnSpc>
              <a:buBlip>
                <a:blip r:embed="rId2"/>
              </a:buBlip>
            </a:pPr>
            <a:r>
              <a:rPr lang="fr-FR" sz="1100" dirty="0" smtClean="0">
                <a:cs typeface="Arial" pitchFamily="34" charset="0"/>
              </a:rPr>
              <a:t>Les voitures.</a:t>
            </a:r>
          </a:p>
          <a:p>
            <a:pPr marL="173038" lvl="0" indent="266700" algn="just">
              <a:lnSpc>
                <a:spcPct val="160000"/>
              </a:lnSpc>
              <a:buBlip>
                <a:blip r:embed="rId2"/>
              </a:buBlip>
            </a:pPr>
            <a:r>
              <a:rPr lang="fr-FR" sz="1100" dirty="0" smtClean="0">
                <a:cs typeface="Arial" pitchFamily="34" charset="0"/>
              </a:rPr>
              <a:t>Les engins de terrassement.</a:t>
            </a:r>
          </a:p>
          <a:p>
            <a:pPr marL="173038" lvl="0" indent="266700" algn="just">
              <a:lnSpc>
                <a:spcPct val="160000"/>
              </a:lnSpc>
              <a:buBlip>
                <a:blip r:embed="rId2"/>
              </a:buBlip>
            </a:pPr>
            <a:r>
              <a:rPr lang="fr-FR" sz="1100" dirty="0" smtClean="0">
                <a:cs typeface="Arial" pitchFamily="34" charset="0"/>
              </a:rPr>
              <a:t>Les engins de manutention.</a:t>
            </a:r>
          </a:p>
          <a:p>
            <a:pPr marL="173038" lvl="0" indent="266700" algn="just">
              <a:lnSpc>
                <a:spcPct val="160000"/>
              </a:lnSpc>
              <a:buBlip>
                <a:blip r:embed="rId2"/>
              </a:buBlip>
            </a:pPr>
            <a:r>
              <a:rPr lang="fr-FR" sz="1100" dirty="0" smtClean="0">
                <a:cs typeface="Arial" pitchFamily="34" charset="0"/>
              </a:rPr>
              <a:t>Les engins de construction.</a:t>
            </a:r>
          </a:p>
          <a:p>
            <a:pPr marL="173038" lvl="0" indent="266700" algn="just">
              <a:lnSpc>
                <a:spcPct val="160000"/>
              </a:lnSpc>
              <a:buBlip>
                <a:blip r:embed="rId2"/>
              </a:buBlip>
            </a:pPr>
            <a:r>
              <a:rPr lang="fr-FR" sz="1100" dirty="0" smtClean="0">
                <a:cs typeface="Arial" pitchFamily="34" charset="0"/>
              </a:rPr>
              <a:t>Les engins de transport.</a:t>
            </a:r>
          </a:p>
          <a:p>
            <a:pPr marL="173038" lvl="0" indent="266700" algn="just">
              <a:lnSpc>
                <a:spcPct val="160000"/>
              </a:lnSpc>
              <a:buBlip>
                <a:blip r:embed="rId2"/>
              </a:buBlip>
            </a:pPr>
            <a:r>
              <a:rPr lang="fr-FR" sz="1100" dirty="0" smtClean="0">
                <a:cs typeface="Arial" pitchFamily="34" charset="0"/>
              </a:rPr>
              <a:t>Les appareils de topographie.</a:t>
            </a:r>
          </a:p>
          <a:p>
            <a:pPr marL="173038" lvl="0" indent="266700" algn="just">
              <a:lnSpc>
                <a:spcPct val="160000"/>
              </a:lnSpc>
              <a:buBlip>
                <a:blip r:embed="rId2"/>
              </a:buBlip>
            </a:pPr>
            <a:r>
              <a:rPr lang="fr-FR" sz="1100" dirty="0" smtClean="0">
                <a:cs typeface="Arial" pitchFamily="34" charset="0"/>
              </a:rPr>
              <a:t>Les groupes électrogènes.</a:t>
            </a:r>
          </a:p>
          <a:p>
            <a:pPr marL="173038" lvl="0" indent="266700" algn="just">
              <a:lnSpc>
                <a:spcPct val="160000"/>
              </a:lnSpc>
              <a:buBlip>
                <a:blip r:embed="rId2"/>
              </a:buBlip>
            </a:pPr>
            <a:r>
              <a:rPr lang="fr-FR" sz="1100" dirty="0" smtClean="0">
                <a:cs typeface="Arial" pitchFamily="34" charset="0"/>
              </a:rPr>
              <a:t>Les citernes et les réservoirs.</a:t>
            </a:r>
          </a:p>
          <a:p>
            <a:pPr marL="173038" lvl="0" indent="266700" algn="just">
              <a:lnSpc>
                <a:spcPct val="160000"/>
              </a:lnSpc>
              <a:buBlip>
                <a:blip r:embed="rId2"/>
              </a:buBlip>
            </a:pPr>
            <a:r>
              <a:rPr lang="fr-FR" sz="1100" dirty="0" smtClean="0">
                <a:cs typeface="Arial" pitchFamily="34" charset="0"/>
              </a:rPr>
              <a:t>Les cabines de chantier.</a:t>
            </a:r>
          </a:p>
          <a:p>
            <a:pPr marL="173038" lvl="0" indent="266700" algn="just">
              <a:lnSpc>
                <a:spcPct val="160000"/>
              </a:lnSpc>
              <a:buBlip>
                <a:blip r:embed="rId2"/>
              </a:buBlip>
            </a:pPr>
            <a:r>
              <a:rPr lang="fr-FR" sz="1100" dirty="0" smtClean="0">
                <a:cs typeface="Arial" pitchFamily="34" charset="0"/>
              </a:rPr>
              <a:t>Les osmoseurs.</a:t>
            </a:r>
          </a:p>
          <a:p>
            <a:pPr marL="173038" lvl="0" indent="266700" algn="just">
              <a:lnSpc>
                <a:spcPct val="160000"/>
              </a:lnSpc>
              <a:buBlip>
                <a:blip r:embed="rId2"/>
              </a:buBlip>
            </a:pPr>
            <a:r>
              <a:rPr lang="fr-FR" sz="1100" dirty="0" smtClean="0">
                <a:cs typeface="Arial" pitchFamily="34" charset="0"/>
              </a:rPr>
              <a:t>Les stations radio.</a:t>
            </a:r>
          </a:p>
          <a:p>
            <a:pPr algn="just"/>
            <a:endParaRPr lang="fr-FR" sz="1100" dirty="0" smtClean="0">
              <a:cs typeface="Arial" pitchFamily="34" charset="0"/>
            </a:endParaRPr>
          </a:p>
          <a:p>
            <a:pPr algn="just"/>
            <a:endParaRPr lang="fr-FR" sz="1100" dirty="0"/>
          </a:p>
        </p:txBody>
      </p:sp>
      <p:sp>
        <p:nvSpPr>
          <p:cNvPr id="7"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RESSOURCES  MATERIELLES</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2088232"/>
            <a:ext cx="9144000" cy="4797152"/>
          </a:xfrm>
          <a:prstGeom prst="rect">
            <a:avLst/>
          </a:prstGeom>
          <a:noFill/>
          <a:ln w="9525">
            <a:noFill/>
            <a:miter lim="800000"/>
            <a:headEnd/>
            <a:tailEnd/>
          </a:ln>
        </p:spPr>
      </p:pic>
      <p:sp>
        <p:nvSpPr>
          <p:cNvPr id="3" name="Espace réservé du texte 2"/>
          <p:cNvSpPr>
            <a:spLocks noGrp="1"/>
          </p:cNvSpPr>
          <p:nvPr>
            <p:ph type="body" idx="2"/>
          </p:nvPr>
        </p:nvSpPr>
        <p:spPr>
          <a:xfrm>
            <a:off x="144787" y="1340768"/>
            <a:ext cx="8278688" cy="792088"/>
          </a:xfrm>
        </p:spPr>
        <p:txBody>
          <a:bodyPr>
            <a:normAutofit/>
          </a:bodyPr>
          <a:lstStyle/>
          <a:p>
            <a:pPr lvl="0"/>
            <a:r>
              <a:rPr lang="fr-FR" sz="900" b="1" dirty="0" smtClean="0"/>
              <a:t> </a:t>
            </a:r>
            <a:endParaRPr lang="fr-FR" sz="4000" dirty="0" smtClean="0"/>
          </a:p>
          <a:p>
            <a:pPr algn="just"/>
            <a:r>
              <a:rPr lang="fr-FR" sz="1100" dirty="0" smtClean="0">
                <a:latin typeface="Arial" pitchFamily="34" charset="0"/>
                <a:cs typeface="Arial" pitchFamily="34" charset="0"/>
              </a:rPr>
              <a:t>Nos clients sont notre fierté et comme dit Théodore Levitt ‘’ La </a:t>
            </a:r>
            <a:r>
              <a:rPr lang="fr-FR" sz="1100" u="sng" dirty="0" smtClean="0">
                <a:latin typeface="Arial" pitchFamily="34" charset="0"/>
                <a:cs typeface="Arial" pitchFamily="34" charset="0"/>
                <a:hlinkClick r:id="rId3"/>
              </a:rPr>
              <a:t>raison</a:t>
            </a:r>
            <a:r>
              <a:rPr lang="fr-FR" sz="1100" dirty="0" smtClean="0">
                <a:latin typeface="Arial" pitchFamily="34" charset="0"/>
                <a:cs typeface="Arial" pitchFamily="34" charset="0"/>
              </a:rPr>
              <a:t> d'</a:t>
            </a:r>
            <a:r>
              <a:rPr lang="fr-FR" sz="1100" u="sng" dirty="0" smtClean="0">
                <a:latin typeface="Arial" pitchFamily="34" charset="0"/>
                <a:cs typeface="Arial" pitchFamily="34" charset="0"/>
                <a:hlinkClick r:id="rId4"/>
              </a:rPr>
              <a:t>être</a:t>
            </a:r>
            <a:r>
              <a:rPr lang="fr-FR" sz="1100" dirty="0" smtClean="0">
                <a:latin typeface="Arial" pitchFamily="34" charset="0"/>
                <a:cs typeface="Arial" pitchFamily="34" charset="0"/>
              </a:rPr>
              <a:t> d'une </a:t>
            </a:r>
            <a:r>
              <a:rPr lang="fr-FR" sz="1100" u="sng" dirty="0" smtClean="0">
                <a:latin typeface="Arial" pitchFamily="34" charset="0"/>
                <a:cs typeface="Arial" pitchFamily="34" charset="0"/>
                <a:hlinkClick r:id="rId5"/>
              </a:rPr>
              <a:t>entreprise</a:t>
            </a:r>
            <a:r>
              <a:rPr lang="fr-FR" sz="1100" dirty="0" smtClean="0">
                <a:latin typeface="Arial" pitchFamily="34" charset="0"/>
                <a:cs typeface="Arial" pitchFamily="34" charset="0"/>
              </a:rPr>
              <a:t> est de </a:t>
            </a:r>
            <a:r>
              <a:rPr lang="fr-FR" sz="1100" u="sng" dirty="0" smtClean="0">
                <a:latin typeface="Arial" pitchFamily="34" charset="0"/>
                <a:cs typeface="Arial" pitchFamily="34" charset="0"/>
                <a:hlinkClick r:id="rId6"/>
              </a:rPr>
              <a:t>créer</a:t>
            </a:r>
            <a:r>
              <a:rPr lang="fr-FR" sz="1100" dirty="0" smtClean="0">
                <a:latin typeface="Arial" pitchFamily="34" charset="0"/>
                <a:cs typeface="Arial" pitchFamily="34" charset="0"/>
              </a:rPr>
              <a:t> et de </a:t>
            </a:r>
            <a:r>
              <a:rPr lang="fr-FR" sz="1100" u="sng" dirty="0" smtClean="0">
                <a:latin typeface="Arial" pitchFamily="34" charset="0"/>
                <a:cs typeface="Arial" pitchFamily="34" charset="0"/>
                <a:hlinkClick r:id="rId7"/>
              </a:rPr>
              <a:t>garder</a:t>
            </a:r>
            <a:r>
              <a:rPr lang="fr-FR" sz="1100" dirty="0" smtClean="0">
                <a:latin typeface="Arial" pitchFamily="34" charset="0"/>
                <a:cs typeface="Arial" pitchFamily="34" charset="0"/>
              </a:rPr>
              <a:t> un </a:t>
            </a:r>
            <a:r>
              <a:rPr lang="fr-FR" sz="1100" u="sng" dirty="0" smtClean="0">
                <a:latin typeface="Arial" pitchFamily="34" charset="0"/>
                <a:cs typeface="Arial" pitchFamily="34" charset="0"/>
                <a:hlinkClick r:id="rId8"/>
              </a:rPr>
              <a:t>client</a:t>
            </a:r>
            <a:r>
              <a:rPr lang="fr-FR" sz="1100" dirty="0" smtClean="0">
                <a:latin typeface="Arial" pitchFamily="34" charset="0"/>
                <a:cs typeface="Arial" pitchFamily="34" charset="0"/>
              </a:rPr>
              <a:t>. ’’</a:t>
            </a:r>
            <a:endParaRPr lang="fr-FR" sz="1100" dirty="0"/>
          </a:p>
        </p:txBody>
      </p:sp>
      <p:sp>
        <p:nvSpPr>
          <p:cNvPr id="8"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CLIENTS</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685800" y="1268761"/>
            <a:ext cx="7990656" cy="528464"/>
          </a:xfrm>
        </p:spPr>
        <p:txBody>
          <a:bodyPr>
            <a:normAutofit fontScale="92500" lnSpcReduction="20000"/>
          </a:bodyPr>
          <a:lstStyle/>
          <a:p>
            <a:pPr lvl="0"/>
            <a:r>
              <a:rPr lang="fr-FR" sz="900" b="1" dirty="0" smtClean="0"/>
              <a:t> </a:t>
            </a:r>
            <a:endParaRPr lang="fr-FR" sz="1200" dirty="0" smtClean="0">
              <a:latin typeface="+mj-lt"/>
            </a:endParaRPr>
          </a:p>
          <a:p>
            <a:pPr algn="just"/>
            <a:r>
              <a:rPr lang="fr-FR" sz="1200" dirty="0" smtClean="0">
                <a:latin typeface="+mj-lt"/>
                <a:cs typeface="Arial" pitchFamily="34" charset="0"/>
              </a:rPr>
              <a:t>  Nos sous traitants et nos fournisseurs sont des partenaires de confiance. Ils ont toujours fait preuve de compétence, de disponibilité et de fiabilité.  </a:t>
            </a:r>
          </a:p>
          <a:p>
            <a:pPr algn="just"/>
            <a:endParaRPr lang="fr-FR" sz="1000" dirty="0" smtClean="0">
              <a:latin typeface="Arial" pitchFamily="34" charset="0"/>
              <a:cs typeface="Arial" pitchFamily="34" charset="0"/>
            </a:endParaRPr>
          </a:p>
          <a:p>
            <a:pPr algn="just"/>
            <a:endParaRPr lang="fr-FR" dirty="0" smtClean="0"/>
          </a:p>
          <a:p>
            <a:pPr algn="just"/>
            <a:endParaRPr lang="fr-FR" dirty="0"/>
          </a:p>
        </p:txBody>
      </p:sp>
      <p:pic>
        <p:nvPicPr>
          <p:cNvPr id="6" name="Picture 2" descr="H:\Sans titre.jpg"/>
          <p:cNvPicPr>
            <a:picLocks noChangeAspect="1" noChangeArrowheads="1"/>
          </p:cNvPicPr>
          <p:nvPr/>
        </p:nvPicPr>
        <p:blipFill>
          <a:blip r:embed="rId2" cstate="print"/>
          <a:srcRect r="52355" b="72472"/>
          <a:stretch>
            <a:fillRect/>
          </a:stretch>
        </p:blipFill>
        <p:spPr bwMode="auto">
          <a:xfrm>
            <a:off x="484238" y="4477703"/>
            <a:ext cx="2232246" cy="54059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139467" y="4571836"/>
            <a:ext cx="3864007" cy="369332"/>
          </a:xfrm>
          <a:prstGeom prst="rect">
            <a:avLst/>
          </a:prstGeom>
        </p:spPr>
        <p:txBody>
          <a:bodyPr wrap="none">
            <a:spAutoFit/>
          </a:bodyPr>
          <a:lstStyle/>
          <a:p>
            <a:r>
              <a:rPr lang="fr-FR" dirty="0" smtClean="0">
                <a:hlinkClick r:id="rId3"/>
              </a:rPr>
              <a:t>http://www.alpha-engineering.com.tn/</a:t>
            </a:r>
            <a:endParaRPr lang="fr-FR" dirty="0"/>
          </a:p>
        </p:txBody>
      </p:sp>
      <p:pic>
        <p:nvPicPr>
          <p:cNvPr id="10" name="Picture 2" descr="http://www.made-in-tunisia.net/_medias_files/et_files/118743_118743.gif"/>
          <p:cNvPicPr>
            <a:picLocks noChangeAspect="1" noChangeArrowheads="1"/>
          </p:cNvPicPr>
          <p:nvPr/>
        </p:nvPicPr>
        <p:blipFill>
          <a:blip r:embed="rId4" cstate="print"/>
          <a:srcRect/>
          <a:stretch>
            <a:fillRect/>
          </a:stretch>
        </p:blipFill>
        <p:spPr bwMode="auto">
          <a:xfrm>
            <a:off x="1503922" y="5373216"/>
            <a:ext cx="1206611" cy="56308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131840" y="5435932"/>
            <a:ext cx="2881558" cy="369332"/>
          </a:xfrm>
          <a:prstGeom prst="rect">
            <a:avLst/>
          </a:prstGeom>
        </p:spPr>
        <p:txBody>
          <a:bodyPr wrap="none">
            <a:spAutoFit/>
          </a:bodyPr>
          <a:lstStyle/>
          <a:p>
            <a:r>
              <a:rPr lang="fr-FR" dirty="0" smtClean="0">
                <a:hlinkClick r:id="rId5"/>
              </a:rPr>
              <a:t>http://www.parenin.com.tn/</a:t>
            </a:r>
            <a:endParaRPr lang="fr-FR" dirty="0"/>
          </a:p>
        </p:txBody>
      </p:sp>
      <p:pic>
        <p:nvPicPr>
          <p:cNvPr id="12" name="Image 11" descr="Bureau_Veritas_logo.jpg"/>
          <p:cNvPicPr>
            <a:picLocks noChangeAspect="1"/>
          </p:cNvPicPr>
          <p:nvPr/>
        </p:nvPicPr>
        <p:blipFill>
          <a:blip r:embed="rId6" cstate="print"/>
          <a:stretch>
            <a:fillRect/>
          </a:stretch>
        </p:blipFill>
        <p:spPr>
          <a:xfrm>
            <a:off x="1754671" y="2950652"/>
            <a:ext cx="991506" cy="1216247"/>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3131840" y="3286725"/>
            <a:ext cx="5616624" cy="646331"/>
          </a:xfrm>
          <a:prstGeom prst="rect">
            <a:avLst/>
          </a:prstGeom>
        </p:spPr>
        <p:txBody>
          <a:bodyPr wrap="square">
            <a:spAutoFit/>
          </a:bodyPr>
          <a:lstStyle/>
          <a:p>
            <a:r>
              <a:rPr lang="fr-FR" dirty="0" smtClean="0">
                <a:hlinkClick r:id="rId7"/>
              </a:rPr>
              <a:t>http://www.bureauveritas.com/wps/wcm/connect/bv_fr/Local/Home/Worldwide-Locations/Afrique/Tunisie/</a:t>
            </a:r>
            <a:endParaRPr lang="fr-FR" dirty="0"/>
          </a:p>
        </p:txBody>
      </p:sp>
      <p:pic>
        <p:nvPicPr>
          <p:cNvPr id="14" name="Image 13" descr="logo_tic.png"/>
          <p:cNvPicPr>
            <a:picLocks noChangeAspect="1"/>
          </p:cNvPicPr>
          <p:nvPr/>
        </p:nvPicPr>
        <p:blipFill>
          <a:blip r:embed="rId8" cstate="print"/>
          <a:stretch>
            <a:fillRect/>
          </a:stretch>
        </p:blipFill>
        <p:spPr>
          <a:xfrm>
            <a:off x="1475656" y="1916832"/>
            <a:ext cx="1287051" cy="1013553"/>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3131840" y="2132856"/>
            <a:ext cx="3344505" cy="369332"/>
          </a:xfrm>
          <a:prstGeom prst="rect">
            <a:avLst/>
          </a:prstGeom>
        </p:spPr>
        <p:txBody>
          <a:bodyPr wrap="none">
            <a:spAutoFit/>
          </a:bodyPr>
          <a:lstStyle/>
          <a:p>
            <a:r>
              <a:rPr lang="fr-FR" dirty="0" smtClean="0">
                <a:hlinkClick r:id="rId9"/>
              </a:rPr>
              <a:t>http://www.tic.com.tn/fr/tunisie/</a:t>
            </a:r>
            <a:endParaRPr lang="fr-F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685800" y="1676400"/>
            <a:ext cx="7918648" cy="3624808"/>
          </a:xfrm>
        </p:spPr>
        <p:txBody>
          <a:bodyPr>
            <a:normAutofit lnSpcReduction="10000"/>
          </a:bodyPr>
          <a:lstStyle/>
          <a:p>
            <a:pPr lvl="0" algn="just"/>
            <a:r>
              <a:rPr lang="fr-FR" b="1" dirty="0" smtClean="0"/>
              <a:t>   BUREAUX </a:t>
            </a:r>
          </a:p>
          <a:p>
            <a:pPr lvl="0" algn="just"/>
            <a:endParaRPr lang="fr-FR" b="1" dirty="0" smtClean="0"/>
          </a:p>
          <a:p>
            <a:pPr lvl="0" algn="just"/>
            <a:r>
              <a:rPr lang="fr-FR" sz="1000" u="sng" dirty="0" smtClean="0">
                <a:latin typeface="Arial" pitchFamily="34" charset="0"/>
                <a:cs typeface="Arial" pitchFamily="34" charset="0"/>
              </a:rPr>
              <a:t>SIEGE SOCIAL</a:t>
            </a:r>
            <a:r>
              <a:rPr lang="fr-FR" sz="1000" dirty="0" smtClean="0">
                <a:latin typeface="Arial" pitchFamily="34" charset="0"/>
                <a:cs typeface="Arial" pitchFamily="34" charset="0"/>
              </a:rPr>
              <a:t> : Résidence les Jasmins App A52 Route de Tunis Km 2 Moulin Ville 3002 –SFAX- TUNISIE </a:t>
            </a:r>
          </a:p>
          <a:p>
            <a:pPr algn="just"/>
            <a:r>
              <a:rPr lang="fr-FR" sz="1000" dirty="0" smtClean="0">
                <a:latin typeface="Arial" pitchFamily="34" charset="0"/>
                <a:cs typeface="Arial" pitchFamily="34" charset="0"/>
              </a:rPr>
              <a:t>                                    Tel : +216 74 435 222 / Fax : +216 74 735 226</a:t>
            </a:r>
          </a:p>
          <a:p>
            <a:pPr algn="just"/>
            <a:r>
              <a:rPr lang="fr-FR" sz="1000" dirty="0" smtClean="0">
                <a:latin typeface="Arial" pitchFamily="34" charset="0"/>
                <a:cs typeface="Arial" pitchFamily="34" charset="0"/>
              </a:rPr>
              <a:t> </a:t>
            </a:r>
          </a:p>
          <a:p>
            <a:pPr lvl="0" algn="just"/>
            <a:r>
              <a:rPr lang="fr-FR" sz="1000" u="sng" dirty="0" smtClean="0">
                <a:latin typeface="Arial" pitchFamily="34" charset="0"/>
                <a:cs typeface="Arial" pitchFamily="34" charset="0"/>
              </a:rPr>
              <a:t>DIRECTION TUNIS</a:t>
            </a:r>
            <a:r>
              <a:rPr lang="fr-FR" sz="1000" dirty="0" smtClean="0">
                <a:latin typeface="Arial" pitchFamily="34" charset="0"/>
                <a:cs typeface="Arial" pitchFamily="34" charset="0"/>
              </a:rPr>
              <a:t> : Immeuble émeraude palace 3éme étage, Rue Lac Windermere.</a:t>
            </a:r>
          </a:p>
          <a:p>
            <a:pPr lvl="0" algn="just"/>
            <a:r>
              <a:rPr lang="fr-FR" sz="1000" dirty="0" smtClean="0">
                <a:latin typeface="Arial" pitchFamily="34" charset="0"/>
                <a:cs typeface="Arial" pitchFamily="34" charset="0"/>
              </a:rPr>
              <a:t>                                    Tel : +216 71 964 435 / Fax : + 216 71 964 494</a:t>
            </a:r>
          </a:p>
          <a:p>
            <a:pPr lvl="0" algn="just"/>
            <a:endParaRPr lang="fr-FR" dirty="0" smtClean="0"/>
          </a:p>
          <a:p>
            <a:pPr algn="just"/>
            <a:r>
              <a:rPr lang="fr-FR" b="1" dirty="0" smtClean="0"/>
              <a:t>   PARCS</a:t>
            </a:r>
          </a:p>
          <a:p>
            <a:pPr algn="just"/>
            <a:endParaRPr lang="fr-FR" dirty="0" smtClean="0"/>
          </a:p>
          <a:p>
            <a:pPr lvl="0" algn="just"/>
            <a:r>
              <a:rPr lang="fr-FR" sz="1000" u="sng" dirty="0" smtClean="0">
                <a:latin typeface="Arial" pitchFamily="34" charset="0"/>
                <a:cs typeface="Arial" pitchFamily="34" charset="0"/>
              </a:rPr>
              <a:t>PARC DE PRODUCTION:</a:t>
            </a:r>
            <a:r>
              <a:rPr lang="fr-FR" sz="1000" dirty="0" smtClean="0">
                <a:latin typeface="Arial" pitchFamily="34" charset="0"/>
                <a:cs typeface="Arial" pitchFamily="34" charset="0"/>
              </a:rPr>
              <a:t> Ce parc est équipé de tout le matériel nécessaire pour le façonnage des armatures, la préparation des charpentes, la fabrication des cabines de chantier, les travaux d’aluminium, le sablage et la peinture. </a:t>
            </a:r>
          </a:p>
          <a:p>
            <a:pPr algn="just"/>
            <a:r>
              <a:rPr lang="fr-FR" sz="1000" dirty="0" smtClean="0">
                <a:latin typeface="Arial" pitchFamily="34" charset="0"/>
                <a:cs typeface="Arial" pitchFamily="34" charset="0"/>
              </a:rPr>
              <a:t>Il est situé à route Menzel shakeur km 11,5 juste après la rocade N°11. </a:t>
            </a:r>
          </a:p>
          <a:p>
            <a:pPr algn="just"/>
            <a:r>
              <a:rPr lang="fr-FR" sz="1000" dirty="0" smtClean="0">
                <a:latin typeface="Arial" pitchFamily="34" charset="0"/>
                <a:cs typeface="Arial" pitchFamily="34" charset="0"/>
              </a:rPr>
              <a:t> </a:t>
            </a:r>
          </a:p>
          <a:p>
            <a:pPr lvl="0" algn="just"/>
            <a:r>
              <a:rPr lang="fr-FR" sz="1000" u="sng" dirty="0" smtClean="0">
                <a:latin typeface="Arial" pitchFamily="34" charset="0"/>
                <a:cs typeface="Arial" pitchFamily="34" charset="0"/>
              </a:rPr>
              <a:t>PARC MATERIEL:</a:t>
            </a:r>
            <a:r>
              <a:rPr lang="fr-FR" sz="1000" dirty="0" smtClean="0">
                <a:latin typeface="Arial" pitchFamily="34" charset="0"/>
                <a:cs typeface="Arial" pitchFamily="34" charset="0"/>
              </a:rPr>
              <a:t> Ce parc est destiné à la maintenance et la gestion du matériel. Il est situé à route de Tunis Km 11 juste avant la rocade N°11.</a:t>
            </a:r>
          </a:p>
          <a:p>
            <a:pPr algn="just"/>
            <a:r>
              <a:rPr lang="fr-FR" sz="1000" dirty="0" smtClean="0">
                <a:latin typeface="Arial" pitchFamily="34" charset="0"/>
                <a:cs typeface="Arial" pitchFamily="34" charset="0"/>
              </a:rPr>
              <a:t> </a:t>
            </a:r>
          </a:p>
          <a:p>
            <a:pPr lvl="0" algn="just"/>
            <a:r>
              <a:rPr lang="fr-FR" sz="1000" u="sng" dirty="0" smtClean="0">
                <a:latin typeface="Arial" pitchFamily="34" charset="0"/>
                <a:cs typeface="Arial" pitchFamily="34" charset="0"/>
              </a:rPr>
              <a:t>CAMPEMENT: </a:t>
            </a:r>
            <a:r>
              <a:rPr lang="fr-FR" sz="1000" dirty="0" smtClean="0">
                <a:latin typeface="Arial" pitchFamily="34" charset="0"/>
                <a:cs typeface="Arial" pitchFamily="34" charset="0"/>
              </a:rPr>
              <a:t>Nous sommes installés à proximité des chantiers et des centres de forage à la zone de garât saber.</a:t>
            </a:r>
          </a:p>
          <a:p>
            <a:pPr algn="r"/>
            <a:endParaRPr lang="fr-F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7584" y="1858974"/>
            <a:ext cx="5094312" cy="1107996"/>
          </a:xfrm>
          <a:prstGeom prst="rect">
            <a:avLst/>
          </a:prstGeom>
        </p:spPr>
        <p:txBody>
          <a:bodyPr wrap="square">
            <a:spAutoFit/>
          </a:bodyPr>
          <a:lstStyle/>
          <a:p>
            <a:pPr fontAlgn="b">
              <a:lnSpc>
                <a:spcPct val="110000"/>
              </a:lnSpc>
            </a:pPr>
            <a:r>
              <a:rPr lang="en-GB" sz="1200" b="1" dirty="0" smtClean="0">
                <a:solidFill>
                  <a:srgbClr val="C00000"/>
                </a:solidFill>
                <a:cs typeface="Arial" charset="0"/>
              </a:rPr>
              <a:t>SIEGE SOCIAL:</a:t>
            </a:r>
          </a:p>
          <a:p>
            <a:pPr fontAlgn="b">
              <a:lnSpc>
                <a:spcPct val="110000"/>
              </a:lnSpc>
            </a:pPr>
            <a:r>
              <a:rPr lang="en-GB" sz="1200" b="1" dirty="0" smtClean="0">
                <a:cs typeface="Arial" charset="0"/>
              </a:rPr>
              <a:t>RESIDENCE LES JASMINS A52,</a:t>
            </a:r>
          </a:p>
          <a:p>
            <a:pPr fontAlgn="b">
              <a:lnSpc>
                <a:spcPct val="110000"/>
              </a:lnSpc>
            </a:pPr>
            <a:r>
              <a:rPr lang="en-GB" sz="1200" b="1" dirty="0" smtClean="0">
                <a:cs typeface="Arial" charset="0"/>
              </a:rPr>
              <a:t>ROUTE DE TUNIS KM 2 – 3002 SFAX – TUNISIE</a:t>
            </a:r>
          </a:p>
          <a:p>
            <a:pPr fontAlgn="b">
              <a:lnSpc>
                <a:spcPct val="110000"/>
              </a:lnSpc>
            </a:pPr>
            <a:r>
              <a:rPr lang="en-GB" sz="1200" b="1" dirty="0" smtClean="0">
                <a:solidFill>
                  <a:srgbClr val="000094"/>
                </a:solidFill>
                <a:cs typeface="Arial" charset="0"/>
              </a:rPr>
              <a:t>PHONE</a:t>
            </a:r>
            <a:r>
              <a:rPr lang="en-GB" sz="1200" b="1" dirty="0" smtClean="0">
                <a:cs typeface="Arial" charset="0"/>
              </a:rPr>
              <a:t> (+216) 74 435 222 / (+216) 74 435 224</a:t>
            </a:r>
          </a:p>
          <a:p>
            <a:pPr fontAlgn="b">
              <a:lnSpc>
                <a:spcPct val="110000"/>
              </a:lnSpc>
            </a:pPr>
            <a:r>
              <a:rPr lang="en-GB" sz="1200" b="1" dirty="0" smtClean="0">
                <a:solidFill>
                  <a:srgbClr val="000094"/>
                </a:solidFill>
                <a:cs typeface="Arial" charset="0"/>
              </a:rPr>
              <a:t>FAX</a:t>
            </a:r>
            <a:r>
              <a:rPr lang="en-GB" sz="1200" b="1" dirty="0" smtClean="0">
                <a:cs typeface="Arial" charset="0"/>
              </a:rPr>
              <a:t> (+216) 74 435 226</a:t>
            </a:r>
          </a:p>
        </p:txBody>
      </p:sp>
      <p:sp>
        <p:nvSpPr>
          <p:cNvPr id="8" name="Rectangle 7"/>
          <p:cNvSpPr/>
          <p:nvPr/>
        </p:nvSpPr>
        <p:spPr>
          <a:xfrm>
            <a:off x="899592" y="3195475"/>
            <a:ext cx="4572000" cy="1107996"/>
          </a:xfrm>
          <a:prstGeom prst="rect">
            <a:avLst/>
          </a:prstGeom>
        </p:spPr>
        <p:txBody>
          <a:bodyPr>
            <a:spAutoFit/>
          </a:bodyPr>
          <a:lstStyle/>
          <a:p>
            <a:pPr fontAlgn="b">
              <a:lnSpc>
                <a:spcPct val="110000"/>
              </a:lnSpc>
            </a:pPr>
            <a:r>
              <a:rPr lang="en-GB" sz="1200" b="1" dirty="0" smtClean="0">
                <a:solidFill>
                  <a:srgbClr val="C00000"/>
                </a:solidFill>
                <a:cs typeface="Arial" charset="0"/>
              </a:rPr>
              <a:t>ATELIER:</a:t>
            </a:r>
          </a:p>
          <a:p>
            <a:pPr fontAlgn="b">
              <a:lnSpc>
                <a:spcPct val="110000"/>
              </a:lnSpc>
            </a:pPr>
            <a:r>
              <a:rPr lang="en-GB" sz="1200" b="1" dirty="0" smtClean="0">
                <a:cs typeface="Arial" charset="0"/>
              </a:rPr>
              <a:t>ROUTE DE MANZEL CHAKER KM 11 –</a:t>
            </a:r>
          </a:p>
          <a:p>
            <a:pPr fontAlgn="b">
              <a:lnSpc>
                <a:spcPct val="110000"/>
              </a:lnSpc>
            </a:pPr>
            <a:r>
              <a:rPr lang="en-GB" sz="1200" b="1" dirty="0" smtClean="0">
                <a:cs typeface="Arial" charset="0"/>
              </a:rPr>
              <a:t>3020 SFAX - TUNISIE</a:t>
            </a:r>
          </a:p>
          <a:p>
            <a:pPr fontAlgn="b">
              <a:lnSpc>
                <a:spcPct val="110000"/>
              </a:lnSpc>
            </a:pPr>
            <a:r>
              <a:rPr lang="en-GB" sz="1200" b="1" dirty="0" smtClean="0">
                <a:solidFill>
                  <a:srgbClr val="000094"/>
                </a:solidFill>
                <a:cs typeface="Arial" charset="0"/>
              </a:rPr>
              <a:t>PHONE </a:t>
            </a:r>
            <a:r>
              <a:rPr lang="en-GB" sz="1200" b="1" dirty="0" smtClean="0">
                <a:cs typeface="Arial" charset="0"/>
              </a:rPr>
              <a:t>(+216) 74 639 222 / ( +216) 74 639 223</a:t>
            </a:r>
          </a:p>
          <a:p>
            <a:pPr fontAlgn="b">
              <a:lnSpc>
                <a:spcPct val="110000"/>
              </a:lnSpc>
            </a:pPr>
            <a:r>
              <a:rPr lang="en-GB" sz="1200" b="1" dirty="0" smtClean="0">
                <a:solidFill>
                  <a:srgbClr val="000094"/>
                </a:solidFill>
                <a:cs typeface="Arial" charset="0"/>
              </a:rPr>
              <a:t>FAX </a:t>
            </a:r>
            <a:r>
              <a:rPr lang="en-GB" sz="1200" b="1" dirty="0" smtClean="0">
                <a:cs typeface="Arial" charset="0"/>
              </a:rPr>
              <a:t>(+216) 74 639 345</a:t>
            </a:r>
            <a:endParaRPr lang="en-GB" sz="1200" b="1" dirty="0">
              <a:cs typeface="Arial" charset="0"/>
            </a:endParaRPr>
          </a:p>
        </p:txBody>
      </p:sp>
      <p:sp>
        <p:nvSpPr>
          <p:cNvPr id="9" name="Rectangle 8"/>
          <p:cNvSpPr/>
          <p:nvPr/>
        </p:nvSpPr>
        <p:spPr>
          <a:xfrm>
            <a:off x="899592" y="4638152"/>
            <a:ext cx="4572000" cy="1311128"/>
          </a:xfrm>
          <a:prstGeom prst="rect">
            <a:avLst/>
          </a:prstGeom>
        </p:spPr>
        <p:txBody>
          <a:bodyPr>
            <a:spAutoFit/>
          </a:bodyPr>
          <a:lstStyle/>
          <a:p>
            <a:pPr fontAlgn="b">
              <a:lnSpc>
                <a:spcPct val="110000"/>
              </a:lnSpc>
            </a:pPr>
            <a:r>
              <a:rPr lang="en-US" sz="1200" b="1" dirty="0" smtClean="0">
                <a:solidFill>
                  <a:srgbClr val="C00000"/>
                </a:solidFill>
                <a:cs typeface="Arial" charset="0"/>
              </a:rPr>
              <a:t>DIRECTION TUNIS:</a:t>
            </a:r>
          </a:p>
          <a:p>
            <a:pPr fontAlgn="b">
              <a:lnSpc>
                <a:spcPct val="110000"/>
              </a:lnSpc>
            </a:pPr>
            <a:r>
              <a:rPr lang="en-US" sz="1200" b="1" dirty="0" smtClean="0">
                <a:cs typeface="Arial" charset="0"/>
              </a:rPr>
              <a:t>IMMEUBLE EMERODE PALACE</a:t>
            </a:r>
          </a:p>
          <a:p>
            <a:pPr fontAlgn="b">
              <a:lnSpc>
                <a:spcPct val="110000"/>
              </a:lnSpc>
            </a:pPr>
            <a:r>
              <a:rPr lang="en-US" sz="1200" b="1" dirty="0" smtClean="0">
                <a:cs typeface="Arial" charset="0"/>
              </a:rPr>
              <a:t>RUE DU LAC WINDERMERE 3ème ETAGE</a:t>
            </a:r>
          </a:p>
          <a:p>
            <a:pPr fontAlgn="b">
              <a:lnSpc>
                <a:spcPct val="110000"/>
              </a:lnSpc>
            </a:pPr>
            <a:r>
              <a:rPr lang="en-US" sz="1200" b="1" dirty="0" smtClean="0">
                <a:cs typeface="Arial" charset="0"/>
              </a:rPr>
              <a:t>LES BERGES DU LAC – 2045 TUNIS – TUNISIE</a:t>
            </a:r>
          </a:p>
          <a:p>
            <a:pPr fontAlgn="b">
              <a:lnSpc>
                <a:spcPct val="110000"/>
              </a:lnSpc>
            </a:pPr>
            <a:r>
              <a:rPr lang="en-US" sz="1200" b="1" dirty="0" smtClean="0">
                <a:solidFill>
                  <a:srgbClr val="000094"/>
                </a:solidFill>
                <a:cs typeface="Arial" charset="0"/>
              </a:rPr>
              <a:t>PHONE</a:t>
            </a:r>
            <a:r>
              <a:rPr lang="en-US" sz="1200" b="1" dirty="0" smtClean="0">
                <a:solidFill>
                  <a:srgbClr val="0000FF"/>
                </a:solidFill>
                <a:cs typeface="Arial" charset="0"/>
              </a:rPr>
              <a:t> </a:t>
            </a:r>
            <a:r>
              <a:rPr lang="en-US" sz="1200" b="1" dirty="0" smtClean="0"/>
              <a:t>(+216) 71 964 435 / (+216) 71 964 530</a:t>
            </a:r>
          </a:p>
          <a:p>
            <a:pPr fontAlgn="b">
              <a:lnSpc>
                <a:spcPct val="110000"/>
              </a:lnSpc>
            </a:pPr>
            <a:r>
              <a:rPr lang="en-US" sz="1200" b="1" dirty="0" smtClean="0">
                <a:solidFill>
                  <a:srgbClr val="000094"/>
                </a:solidFill>
              </a:rPr>
              <a:t>FAX </a:t>
            </a:r>
            <a:r>
              <a:rPr lang="en-US" sz="1200" b="1" dirty="0" smtClean="0"/>
              <a:t>(+216) 71 964 494</a:t>
            </a:r>
            <a:endParaRPr lang="en-US" sz="1200" b="1" dirty="0">
              <a:cs typeface="Arial" charset="0"/>
            </a:endParaRPr>
          </a:p>
        </p:txBody>
      </p:sp>
      <p:sp>
        <p:nvSpPr>
          <p:cNvPr id="7"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CONTACTS</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24195" y="1371600"/>
            <a:ext cx="6336704" cy="4577680"/>
          </a:xfrm>
        </p:spPr>
        <p:txBody>
          <a:bodyPr>
            <a:noAutofit/>
          </a:bodyPr>
          <a:lstStyle/>
          <a:p>
            <a:pPr indent="266700" algn="justLow">
              <a:buBlip>
                <a:blip r:embed="rId2"/>
              </a:buBlip>
            </a:pPr>
            <a:r>
              <a:rPr lang="fr-FR" b="1" u="sng" dirty="0" smtClean="0">
                <a:effectLst>
                  <a:outerShdw blurRad="38100" dist="38100" dir="2700000" algn="tl">
                    <a:srgbClr val="000000">
                      <a:alpha val="43137"/>
                    </a:srgbClr>
                  </a:outerShdw>
                </a:effectLst>
              </a:rPr>
              <a:t>ETUDE</a:t>
            </a:r>
          </a:p>
          <a:p>
            <a:pPr indent="177800" algn="justLow">
              <a:buBlip>
                <a:blip r:embed="rId3"/>
              </a:buBlip>
            </a:pPr>
            <a:r>
              <a:rPr lang="fr-FR" sz="1200" b="1" u="sng" dirty="0" smtClean="0"/>
              <a:t>L’étude de projet :</a:t>
            </a:r>
          </a:p>
          <a:p>
            <a:pPr algn="justLow"/>
            <a:r>
              <a:rPr lang="fr-FR" sz="1100" dirty="0" smtClean="0">
                <a:cs typeface="Arial" pitchFamily="34" charset="0"/>
              </a:rPr>
              <a:t>Nous tenons à offrir à nos clients les meilleures solutions techniques et les études les mieux adaptées à leurs besoins et leurs préférences.                                  </a:t>
            </a:r>
          </a:p>
          <a:p>
            <a:pPr algn="justLow"/>
            <a:r>
              <a:rPr lang="fr-FR" sz="1100" dirty="0" smtClean="0">
                <a:cs typeface="Arial" pitchFamily="34" charset="0"/>
              </a:rPr>
              <a:t>Ces études sont assurées dans nos bureaux techniques par une équipe de jeunes ingénieurs et architectes très compétents dans leurs domaines (Béton armé, Construction métallique, mécanique des fluides, conception, dessin technique)                                                              </a:t>
            </a:r>
          </a:p>
          <a:p>
            <a:pPr algn="justLow"/>
            <a:r>
              <a:rPr lang="fr-FR" sz="1100" dirty="0" smtClean="0">
                <a:cs typeface="Arial" pitchFamily="34" charset="0"/>
              </a:rPr>
              <a:t>Tout nous plans et nos calculs sont vérifiés par des bureaux de contrôle de renommé internationale.</a:t>
            </a:r>
          </a:p>
          <a:p>
            <a:pPr algn="justLow"/>
            <a:r>
              <a:rPr lang="fr-FR" sz="1100" dirty="0" smtClean="0">
                <a:cs typeface="Arial" pitchFamily="34" charset="0"/>
              </a:rPr>
              <a:t>L’étude topographique :</a:t>
            </a:r>
          </a:p>
          <a:p>
            <a:pPr algn="justLow"/>
            <a:r>
              <a:rPr lang="fr-FR" sz="1100" dirty="0" smtClean="0">
                <a:cs typeface="Arial" pitchFamily="34" charset="0"/>
              </a:rPr>
              <a:t>Notre entreprise compte une équipe de topographes très expérimentés qui maitrisent les nouvelles technologies et utilisent des outils de travail très performants assurant des levés topographiques et des métrés très précis. </a:t>
            </a:r>
          </a:p>
          <a:p>
            <a:pPr algn="justLow"/>
            <a:r>
              <a:rPr lang="fr-FR" sz="1100" dirty="0" smtClean="0">
                <a:cs typeface="Arial" pitchFamily="34" charset="0"/>
              </a:rPr>
              <a:t>Nous proposons aussi, en fonction des données collectées, des variantes pour les tracés de pistes, le passage des lignes, le terrassement, les emplacements des constructions et des zones de travail …</a:t>
            </a:r>
          </a:p>
          <a:p>
            <a:pPr algn="justLow"/>
            <a:endParaRPr lang="fr-FR" sz="1100" dirty="0" smtClean="0"/>
          </a:p>
          <a:p>
            <a:pPr indent="266700" algn="justLow">
              <a:buBlip>
                <a:blip r:embed="rId2"/>
              </a:buBlip>
            </a:pPr>
            <a:r>
              <a:rPr lang="fr-FR" b="1" u="sng" dirty="0">
                <a:effectLst>
                  <a:outerShdw blurRad="38100" dist="38100" dir="2700000" algn="tl">
                    <a:srgbClr val="000000">
                      <a:alpha val="43137"/>
                    </a:srgbClr>
                  </a:outerShdw>
                </a:effectLst>
              </a:rPr>
              <a:t>PILOTAGE</a:t>
            </a:r>
          </a:p>
          <a:p>
            <a:pPr lvl="0" indent="177800" algn="justLow">
              <a:buBlip>
                <a:blip r:embed="rId3"/>
              </a:buBlip>
            </a:pPr>
            <a:r>
              <a:rPr lang="fr-FR" sz="1200" b="1" u="sng" dirty="0"/>
              <a:t>Le pilotage </a:t>
            </a:r>
            <a:r>
              <a:rPr lang="fr-FR" sz="1200" b="1" u="sng" dirty="0" smtClean="0"/>
              <a:t>:</a:t>
            </a:r>
            <a:endParaRPr lang="fr-FR" sz="1200" b="1" u="sng" dirty="0"/>
          </a:p>
          <a:p>
            <a:pPr algn="justLow"/>
            <a:r>
              <a:rPr lang="fr-FR" sz="1100" dirty="0" smtClean="0">
                <a:cs typeface="Arial" pitchFamily="34" charset="0"/>
              </a:rPr>
              <a:t>Nos ingénieurs et nos techniciens assurent le suivi quotidien de chantier et la coordination entre les différents responsables et sous traitants présents sur le même projet. </a:t>
            </a:r>
          </a:p>
          <a:p>
            <a:pPr algn="justLow"/>
            <a:r>
              <a:rPr lang="fr-FR" sz="1100" dirty="0" smtClean="0">
                <a:cs typeface="Arial" pitchFamily="34" charset="0"/>
              </a:rPr>
              <a:t>Nos agents de sécurité veillent à étudier les risques et à mettre en place les moyens nécessaires pour éviter les accidents. </a:t>
            </a:r>
          </a:p>
          <a:p>
            <a:pPr algn="justLow"/>
            <a:r>
              <a:rPr lang="fr-FR" sz="1100" dirty="0" smtClean="0">
                <a:cs typeface="Arial" pitchFamily="34" charset="0"/>
              </a:rPr>
              <a:t>Nous tenons à respecter les délais d’exécution prévus et à calculer les taux d’avancement des travaux d’une façon régulière afin de le mettre à jour nos planning.  </a:t>
            </a:r>
          </a:p>
          <a:p>
            <a:pPr algn="justLow"/>
            <a:endParaRPr lang="fr-FR" sz="1100" dirty="0" smtClean="0"/>
          </a:p>
          <a:p>
            <a:pPr algn="justLow"/>
            <a:endParaRPr lang="fr-FR" sz="1100" dirty="0" smtClean="0"/>
          </a:p>
          <a:p>
            <a:pPr algn="justLow"/>
            <a:endParaRPr lang="fr-FR" sz="1100" dirty="0" smtClean="0"/>
          </a:p>
          <a:p>
            <a:pPr algn="justLow"/>
            <a:endParaRPr lang="fr-FR" sz="1100" dirty="0"/>
          </a:p>
        </p:txBody>
      </p:sp>
      <p:pic>
        <p:nvPicPr>
          <p:cNvPr id="10" name="Espace réservé du contenu 9" descr="RTEmagicC_CTL1101_Feat_marble-graphic_01.jpg.jpg"/>
          <p:cNvPicPr>
            <a:picLocks noGrp="1" noChangeAspect="1"/>
          </p:cNvPicPr>
          <p:nvPr>
            <p:ph sz="half" idx="1"/>
          </p:nvPr>
        </p:nvPicPr>
        <p:blipFill>
          <a:blip r:embed="rId4" cstate="print"/>
          <a:stretch>
            <a:fillRect/>
          </a:stretch>
        </p:blipFill>
        <p:spPr>
          <a:xfrm>
            <a:off x="7125554" y="511397"/>
            <a:ext cx="2017927" cy="1943936"/>
          </a:xfrm>
        </p:spPr>
      </p:pic>
      <p:pic>
        <p:nvPicPr>
          <p:cNvPr id="11" name="Image 10" descr="engineering_lg.jpg"/>
          <p:cNvPicPr>
            <a:picLocks noChangeAspect="1"/>
          </p:cNvPicPr>
          <p:nvPr/>
        </p:nvPicPr>
        <p:blipFill>
          <a:blip r:embed="rId5" cstate="print"/>
          <a:stretch>
            <a:fillRect/>
          </a:stretch>
        </p:blipFill>
        <p:spPr>
          <a:xfrm>
            <a:off x="6566140" y="2622779"/>
            <a:ext cx="2271023" cy="2952328"/>
          </a:xfrm>
          <a:prstGeom prst="rect">
            <a:avLst/>
          </a:prstGeom>
          <a:ln>
            <a:noFill/>
          </a:ln>
          <a:effectLst>
            <a:outerShdw blurRad="292100" dist="139700" dir="2700000" algn="tl" rotWithShape="0">
              <a:srgbClr val="333333">
                <a:alpha val="65000"/>
              </a:srgbClr>
            </a:outerShdw>
          </a:effectLst>
        </p:spPr>
      </p:pic>
      <p:sp>
        <p:nvSpPr>
          <p:cNvPr id="8"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ACTIVITES DE </a:t>
            </a: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L’ENTREPRISE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30654" y="1354901"/>
            <a:ext cx="4571230" cy="4824536"/>
          </a:xfrm>
        </p:spPr>
        <p:txBody>
          <a:bodyPr>
            <a:normAutofit fontScale="25000" lnSpcReduction="20000"/>
          </a:bodyPr>
          <a:lstStyle/>
          <a:p>
            <a:pPr algn="just"/>
            <a:endParaRPr lang="fr-FR" sz="800" dirty="0" smtClean="0"/>
          </a:p>
          <a:p>
            <a:pPr indent="266700" algn="justLow">
              <a:buBlip>
                <a:blip r:embed="rId2"/>
              </a:buBlip>
            </a:pPr>
            <a:r>
              <a:rPr lang="fr-FR" sz="5600" b="1" u="sng" dirty="0">
                <a:effectLst>
                  <a:outerShdw blurRad="38100" dist="38100" dir="2700000" algn="tl">
                    <a:srgbClr val="000000">
                      <a:alpha val="43137"/>
                    </a:srgbClr>
                  </a:outerShdw>
                </a:effectLst>
              </a:rPr>
              <a:t>GENIE-CIVIL</a:t>
            </a:r>
          </a:p>
          <a:p>
            <a:pPr algn="just"/>
            <a:endParaRPr lang="fr-FR" sz="3600" dirty="0" smtClean="0"/>
          </a:p>
          <a:p>
            <a:pPr lvl="0" indent="177800" algn="justLow">
              <a:buBlip>
                <a:blip r:embed="rId3"/>
              </a:buBlip>
            </a:pPr>
            <a:r>
              <a:rPr lang="fr-FR" sz="4800" b="1" u="sng" dirty="0"/>
              <a:t>La construction et la maintenance des pistes d’accès et des routes </a:t>
            </a:r>
          </a:p>
          <a:p>
            <a:pPr algn="just"/>
            <a:endParaRPr lang="fr-FR" sz="3600" dirty="0"/>
          </a:p>
          <a:p>
            <a:pPr algn="justLow">
              <a:lnSpc>
                <a:spcPct val="120000"/>
              </a:lnSpc>
            </a:pPr>
            <a:r>
              <a:rPr lang="fr-FR" sz="4400" dirty="0">
                <a:cs typeface="Arial" pitchFamily="34" charset="0"/>
              </a:rPr>
              <a:t>Nous tenons à défier les obstacles naturels et à offrir à nos clients un accès confortable et rapide à leur lieu de travail.</a:t>
            </a:r>
          </a:p>
          <a:p>
            <a:pPr algn="justLow">
              <a:lnSpc>
                <a:spcPct val="120000"/>
              </a:lnSpc>
            </a:pPr>
            <a:r>
              <a:rPr lang="fr-FR" sz="4400" dirty="0">
                <a:cs typeface="Arial" pitchFamily="34" charset="0"/>
              </a:rPr>
              <a:t>Nous utilisons pour cela un matériel très performant et des matériaux de très bonne qualité garantissant des indices de compactages  et de portance très satisfaisants. </a:t>
            </a:r>
          </a:p>
          <a:p>
            <a:pPr algn="justLow">
              <a:lnSpc>
                <a:spcPct val="120000"/>
              </a:lnSpc>
            </a:pPr>
            <a:r>
              <a:rPr lang="fr-FR" sz="4400" dirty="0">
                <a:cs typeface="Arial" pitchFamily="34" charset="0"/>
              </a:rPr>
              <a:t>L’expérience de nos conducteurs d’engins et de nos topographes nous a toujours permit de réaliser nos projets dans les meilleurs conditions et de garantir une qualité incomparable avec nous concurrents.</a:t>
            </a:r>
          </a:p>
          <a:p>
            <a:pPr algn="justLow">
              <a:lnSpc>
                <a:spcPct val="120000"/>
              </a:lnSpc>
            </a:pPr>
            <a:r>
              <a:rPr lang="fr-FR" sz="4400" dirty="0">
                <a:cs typeface="Arial" pitchFamily="34" charset="0"/>
              </a:rPr>
              <a:t>Nous veillons, jour et nuit, à la maintenance et à la réparation des points ou il y a des problèmes afin d’assurer une sécurité optimale. </a:t>
            </a:r>
          </a:p>
          <a:p>
            <a:pPr lvl="0" algn="just"/>
            <a:endParaRPr lang="fr-FR" sz="3600" b="1" u="sng" dirty="0" smtClean="0"/>
          </a:p>
          <a:p>
            <a:pPr indent="177800" algn="justLow">
              <a:buBlip>
                <a:blip r:embed="rId3"/>
              </a:buBlip>
            </a:pPr>
            <a:r>
              <a:rPr lang="fr-FR" sz="4800" b="1" u="sng" dirty="0"/>
              <a:t>La construction des plateformes </a:t>
            </a:r>
          </a:p>
          <a:p>
            <a:pPr algn="justLow">
              <a:lnSpc>
                <a:spcPct val="120000"/>
              </a:lnSpc>
            </a:pPr>
            <a:r>
              <a:rPr lang="fr-FR" sz="4400" dirty="0">
                <a:cs typeface="Arial" pitchFamily="34" charset="0"/>
              </a:rPr>
              <a:t>La construction des plateformes est notre activité principale depuis 1997.</a:t>
            </a:r>
          </a:p>
          <a:p>
            <a:pPr algn="justLow">
              <a:lnSpc>
                <a:spcPct val="120000"/>
              </a:lnSpc>
            </a:pPr>
            <a:r>
              <a:rPr lang="fr-FR" sz="4400" dirty="0">
                <a:cs typeface="Arial" pitchFamily="34" charset="0"/>
              </a:rPr>
              <a:t>La diversité et la multitude des projets qu’on a réalisé témoignent de notre savoir faire et de notre expérience unique dans ce domaine.</a:t>
            </a:r>
          </a:p>
          <a:p>
            <a:pPr algn="justLow">
              <a:lnSpc>
                <a:spcPct val="120000"/>
              </a:lnSpc>
            </a:pPr>
            <a:r>
              <a:rPr lang="fr-FR" sz="4400" dirty="0">
                <a:cs typeface="Arial" pitchFamily="34" charset="0"/>
              </a:rPr>
              <a:t>Nos délais d’exécution sont imbattables.</a:t>
            </a:r>
          </a:p>
          <a:p>
            <a:pPr algn="justLow">
              <a:lnSpc>
                <a:spcPct val="120000"/>
              </a:lnSpc>
            </a:pPr>
            <a:r>
              <a:rPr lang="fr-FR" sz="4400" dirty="0">
                <a:cs typeface="Arial" pitchFamily="34" charset="0"/>
              </a:rPr>
              <a:t>Nos possédons tout le matériel nécessaire pour satisfaire les besoins de nos clients. Montagnes, dunes de sable, terrains rocheux ou vase, nous avons toujours réussi nos projets quelque soit les difficultés rencontrées.</a:t>
            </a:r>
          </a:p>
          <a:p>
            <a:pPr algn="justLow">
              <a:lnSpc>
                <a:spcPct val="120000"/>
              </a:lnSpc>
            </a:pPr>
            <a:r>
              <a:rPr lang="fr-FR" sz="4400" dirty="0">
                <a:cs typeface="Arial" pitchFamily="34" charset="0"/>
              </a:rPr>
              <a:t>Les travaux d’excavation, la réalisation des bourbiers, des bassins d’eau, des caniveaux, des digues, le transport des déblais remblais, le coulage du </a:t>
            </a:r>
            <a:r>
              <a:rPr lang="fr-FR" sz="4400" dirty="0" smtClean="0">
                <a:cs typeface="Arial" pitchFamily="34" charset="0"/>
              </a:rPr>
              <a:t>béton  </a:t>
            </a:r>
            <a:r>
              <a:rPr lang="fr-FR" sz="4400" dirty="0">
                <a:cs typeface="Arial" pitchFamily="34" charset="0"/>
              </a:rPr>
              <a:t>font aussi parti de nos activités.</a:t>
            </a:r>
          </a:p>
          <a:p>
            <a:pPr algn="just"/>
            <a:endParaRPr lang="fr-FR" sz="3600" dirty="0" smtClean="0"/>
          </a:p>
          <a:p>
            <a:pPr algn="just"/>
            <a:endParaRPr lang="fr-FR" sz="3600" dirty="0" smtClean="0"/>
          </a:p>
          <a:p>
            <a:pPr algn="just"/>
            <a:endParaRPr lang="fr-FR" sz="3600" dirty="0" smtClean="0"/>
          </a:p>
          <a:p>
            <a:endParaRPr lang="fr-FR" sz="3600" dirty="0" smtClean="0"/>
          </a:p>
          <a:p>
            <a:pPr lvl="0"/>
            <a:endParaRPr lang="fr-FR" sz="3600" dirty="0" smtClean="0"/>
          </a:p>
          <a:p>
            <a:pPr algn="just"/>
            <a:endParaRPr lang="fr-FR" sz="3600" dirty="0" smtClean="0"/>
          </a:p>
          <a:p>
            <a:endParaRPr lang="fr-FR" sz="4000" dirty="0" smtClean="0"/>
          </a:p>
          <a:p>
            <a:endParaRPr lang="fr-FR" dirty="0" smtClean="0"/>
          </a:p>
          <a:p>
            <a:endParaRPr lang="fr-FR" dirty="0"/>
          </a:p>
        </p:txBody>
      </p:sp>
      <p:pic>
        <p:nvPicPr>
          <p:cNvPr id="16" name="Image 15" descr="p2.jpg"/>
          <p:cNvPicPr>
            <a:picLocks noChangeAspect="1"/>
          </p:cNvPicPr>
          <p:nvPr/>
        </p:nvPicPr>
        <p:blipFill>
          <a:blip r:embed="rId4" cstate="print">
            <a:lum bright="-20000" contrast="10000"/>
          </a:blip>
          <a:stretch>
            <a:fillRect/>
          </a:stretch>
        </p:blipFill>
        <p:spPr>
          <a:xfrm>
            <a:off x="4865023" y="1844824"/>
            <a:ext cx="1916075" cy="1440000"/>
          </a:xfrm>
          <a:prstGeom prst="rect">
            <a:avLst/>
          </a:prstGeom>
          <a:ln>
            <a:noFill/>
          </a:ln>
          <a:effectLst>
            <a:outerShdw blurRad="292100" dist="139700" dir="2700000" algn="tl" rotWithShape="0">
              <a:srgbClr val="333333">
                <a:alpha val="65000"/>
              </a:srgbClr>
            </a:outerShdw>
          </a:effectLst>
        </p:spPr>
      </p:pic>
      <p:pic>
        <p:nvPicPr>
          <p:cNvPr id="30" name="Image 29" descr="DSC00021.JPG"/>
          <p:cNvPicPr>
            <a:picLocks noChangeAspect="1"/>
          </p:cNvPicPr>
          <p:nvPr/>
        </p:nvPicPr>
        <p:blipFill>
          <a:blip r:embed="rId5" cstate="print">
            <a:lum bright="-20000" contrast="10000"/>
          </a:blip>
          <a:stretch>
            <a:fillRect/>
          </a:stretch>
        </p:blipFill>
        <p:spPr>
          <a:xfrm>
            <a:off x="6948264" y="872716"/>
            <a:ext cx="1973207" cy="1479905"/>
          </a:xfrm>
          <a:prstGeom prst="rect">
            <a:avLst/>
          </a:prstGeom>
          <a:ln>
            <a:noFill/>
          </a:ln>
          <a:effectLst>
            <a:outerShdw blurRad="292100" dist="139700" dir="2700000" algn="tl" rotWithShape="0">
              <a:srgbClr val="333333">
                <a:alpha val="65000"/>
              </a:srgbClr>
            </a:outerShdw>
          </a:effectLst>
        </p:spPr>
      </p:pic>
      <p:pic>
        <p:nvPicPr>
          <p:cNvPr id="32" name="Image 31" descr="OMV Folla well site.JPG"/>
          <p:cNvPicPr>
            <a:picLocks noChangeAspect="1"/>
          </p:cNvPicPr>
          <p:nvPr/>
        </p:nvPicPr>
        <p:blipFill>
          <a:blip r:embed="rId6" cstate="print">
            <a:lum bright="-20000" contrast="10000"/>
          </a:blip>
          <a:stretch>
            <a:fillRect/>
          </a:stretch>
        </p:blipFill>
        <p:spPr>
          <a:xfrm>
            <a:off x="5796136" y="3501008"/>
            <a:ext cx="3096024" cy="2322018"/>
          </a:xfrm>
          <a:prstGeom prst="rect">
            <a:avLst/>
          </a:prstGeom>
          <a:ln>
            <a:noFill/>
          </a:ln>
          <a:effectLst>
            <a:outerShdw blurRad="292100" dist="139700" dir="2700000" algn="tl" rotWithShape="0">
              <a:srgbClr val="333333">
                <a:alpha val="65000"/>
              </a:srgbClr>
            </a:outerShdw>
          </a:effectLst>
        </p:spPr>
      </p:pic>
      <p:sp>
        <p:nvSpPr>
          <p:cNvPr id="8"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ACTIVITES DE </a:t>
            </a: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L’ENTREPRISE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44787" y="1340768"/>
            <a:ext cx="4248472" cy="4968552"/>
          </a:xfrm>
        </p:spPr>
        <p:txBody>
          <a:bodyPr>
            <a:normAutofit fontScale="25000" lnSpcReduction="20000"/>
          </a:bodyPr>
          <a:lstStyle/>
          <a:p>
            <a:pPr algn="just"/>
            <a:endParaRPr lang="fr-FR" sz="800" dirty="0" smtClean="0">
              <a:latin typeface="Arial" pitchFamily="34" charset="0"/>
              <a:cs typeface="Arial" pitchFamily="34" charset="0"/>
            </a:endParaRPr>
          </a:p>
          <a:p>
            <a:pPr indent="177800" algn="justLow">
              <a:lnSpc>
                <a:spcPct val="120000"/>
              </a:lnSpc>
              <a:buBlip>
                <a:blip r:embed="rId2"/>
              </a:buBlip>
            </a:pPr>
            <a:r>
              <a:rPr lang="fr-FR" sz="4800" b="1" u="sng" dirty="0"/>
              <a:t> Travaux de béton armé</a:t>
            </a:r>
          </a:p>
          <a:p>
            <a:pPr algn="justLow">
              <a:lnSpc>
                <a:spcPct val="120000"/>
              </a:lnSpc>
            </a:pPr>
            <a:r>
              <a:rPr lang="fr-FR" sz="4400" dirty="0">
                <a:cs typeface="Arial" pitchFamily="34" charset="0"/>
              </a:rPr>
              <a:t>Nous construisons les structures en béton armée tels que les Radiers, les voiles et les murs de soutènement. Nous utilisons pour cela des matériaux de très bonne qualité et nous adaptons des formulations bien étudiées. </a:t>
            </a:r>
          </a:p>
          <a:p>
            <a:pPr algn="justLow">
              <a:lnSpc>
                <a:spcPct val="120000"/>
              </a:lnSpc>
            </a:pPr>
            <a:r>
              <a:rPr lang="fr-FR" sz="4400" dirty="0">
                <a:cs typeface="Arial" pitchFamily="34" charset="0"/>
              </a:rPr>
              <a:t>La résistance de nos bétons a toujours été confirmée par les essais de compression.</a:t>
            </a:r>
          </a:p>
          <a:p>
            <a:pPr algn="justLow">
              <a:lnSpc>
                <a:spcPct val="120000"/>
              </a:lnSpc>
            </a:pPr>
            <a:r>
              <a:rPr lang="fr-FR" sz="4400" dirty="0">
                <a:cs typeface="Arial" pitchFamily="34" charset="0"/>
              </a:rPr>
              <a:t>Nous veillons à utiliser des armatures propres et à respecter les plans d’exécution ainsi que les enrobages.</a:t>
            </a:r>
          </a:p>
          <a:p>
            <a:pPr algn="justLow">
              <a:lnSpc>
                <a:spcPct val="120000"/>
              </a:lnSpc>
            </a:pPr>
            <a:r>
              <a:rPr lang="fr-FR" sz="4400" dirty="0">
                <a:cs typeface="Arial" pitchFamily="34" charset="0"/>
              </a:rPr>
              <a:t>Le façonnage des armatures est effectué dans notre parc de production. Le matériel qu’on possède permet d’attaquer tout type et tout diamètre d’acier sans difficultés.</a:t>
            </a:r>
          </a:p>
          <a:p>
            <a:pPr algn="justLow">
              <a:lnSpc>
                <a:spcPct val="120000"/>
              </a:lnSpc>
            </a:pPr>
            <a:r>
              <a:rPr lang="fr-FR" sz="4400" dirty="0">
                <a:cs typeface="Arial" pitchFamily="34" charset="0"/>
              </a:rPr>
              <a:t>Tout assemblage passe par un contrôle établi par nos ingénieurs et des bureaux de contrôle externe avant le coulage du béton.</a:t>
            </a:r>
          </a:p>
          <a:p>
            <a:pPr algn="justLow">
              <a:lnSpc>
                <a:spcPct val="120000"/>
              </a:lnSpc>
            </a:pPr>
            <a:r>
              <a:rPr lang="fr-FR" sz="4400" dirty="0">
                <a:cs typeface="Arial" pitchFamily="34" charset="0"/>
              </a:rPr>
              <a:t>Nos coffrages sont rapides à monter et à démonter,  ils permettent d’obtenir des résultats très satisfaisants côté esthétique et régularité de surface.</a:t>
            </a:r>
          </a:p>
          <a:p>
            <a:pPr algn="justLow">
              <a:lnSpc>
                <a:spcPct val="120000"/>
              </a:lnSpc>
            </a:pPr>
            <a:r>
              <a:rPr lang="fr-FR" sz="4400" dirty="0">
                <a:cs typeface="Arial" pitchFamily="34" charset="0"/>
              </a:rPr>
              <a:t>Jusqu'à aujourd’hui nous n’avons eu aucun problème de fissuration ou autre dans nos réalisations. </a:t>
            </a:r>
          </a:p>
          <a:p>
            <a:pPr algn="just">
              <a:lnSpc>
                <a:spcPct val="120000"/>
              </a:lnSpc>
            </a:pPr>
            <a:endParaRPr lang="fr-FR" sz="4000" dirty="0" smtClean="0"/>
          </a:p>
          <a:p>
            <a:pPr lvl="0" indent="177800" algn="justLow">
              <a:lnSpc>
                <a:spcPct val="120000"/>
              </a:lnSpc>
              <a:buBlip>
                <a:blip r:embed="rId2"/>
              </a:buBlip>
            </a:pPr>
            <a:r>
              <a:rPr lang="fr-FR" sz="4800" b="1" u="sng" dirty="0" smtClean="0"/>
              <a:t>Aménagement </a:t>
            </a:r>
            <a:r>
              <a:rPr lang="fr-FR" sz="4800" b="1" u="sng" dirty="0"/>
              <a:t>et installation des infrastructures de base</a:t>
            </a:r>
          </a:p>
          <a:p>
            <a:pPr algn="just">
              <a:lnSpc>
                <a:spcPct val="120000"/>
              </a:lnSpc>
            </a:pPr>
            <a:r>
              <a:rPr lang="fr-FR" sz="4400" dirty="0">
                <a:cs typeface="Arial" pitchFamily="34" charset="0"/>
              </a:rPr>
              <a:t>Nous aménageons les plateformes et nous installons les infrastructures de base tels que les barrières, les grillages et les balisages. </a:t>
            </a:r>
          </a:p>
          <a:p>
            <a:pPr algn="just">
              <a:lnSpc>
                <a:spcPct val="120000"/>
              </a:lnSpc>
            </a:pPr>
            <a:r>
              <a:rPr lang="fr-FR" sz="4400" dirty="0">
                <a:cs typeface="Arial" pitchFamily="34" charset="0"/>
              </a:rPr>
              <a:t>Nous veillons aussi à assurer </a:t>
            </a:r>
            <a:r>
              <a:rPr lang="fr-FR" sz="4400" dirty="0" smtClean="0">
                <a:cs typeface="Arial" pitchFamily="34" charset="0"/>
              </a:rPr>
              <a:t>l’éclairage et à </a:t>
            </a:r>
            <a:r>
              <a:rPr lang="fr-FR" sz="4400" dirty="0">
                <a:cs typeface="Arial" pitchFamily="34" charset="0"/>
              </a:rPr>
              <a:t>mettre en place les moyens nécessaires pour lutter contre les incendies.</a:t>
            </a:r>
          </a:p>
          <a:p>
            <a:pPr lvl="0" algn="just">
              <a:lnSpc>
                <a:spcPct val="120000"/>
              </a:lnSpc>
            </a:pPr>
            <a:endParaRPr lang="fr-FR" sz="4000" b="1" dirty="0" smtClean="0"/>
          </a:p>
          <a:p>
            <a:pPr lvl="0" algn="just"/>
            <a:endParaRPr lang="fr-FR" sz="3600" b="1" u="sng" dirty="0" smtClean="0"/>
          </a:p>
          <a:p>
            <a:pPr lvl="0" algn="just"/>
            <a:r>
              <a:rPr lang="fr-FR" sz="3600" b="1" u="sng" dirty="0" smtClean="0"/>
              <a:t> </a:t>
            </a:r>
            <a:endParaRPr lang="fr-FR" sz="4000" b="1" dirty="0" smtClean="0"/>
          </a:p>
          <a:p>
            <a:pPr algn="just"/>
            <a:endParaRPr lang="fr-FR" sz="4000" dirty="0" smtClean="0"/>
          </a:p>
          <a:p>
            <a:pPr algn="just"/>
            <a:endParaRPr lang="fr-FR" dirty="0" smtClean="0"/>
          </a:p>
          <a:p>
            <a:pPr algn="just"/>
            <a:endParaRPr lang="fr-FR" dirty="0"/>
          </a:p>
        </p:txBody>
      </p:sp>
      <p:pic>
        <p:nvPicPr>
          <p:cNvPr id="6" name="Espace réservé du contenu 5" descr="DSC02054.JPG"/>
          <p:cNvPicPr>
            <a:picLocks noGrp="1" noChangeAspect="1"/>
          </p:cNvPicPr>
          <p:nvPr>
            <p:ph sz="half" idx="1"/>
          </p:nvPr>
        </p:nvPicPr>
        <p:blipFill>
          <a:blip r:embed="rId3" cstate="print">
            <a:lum bright="-20000" contrast="10000"/>
          </a:blip>
          <a:stretch>
            <a:fillRect/>
          </a:stretch>
        </p:blipFill>
        <p:spPr>
          <a:xfrm>
            <a:off x="4499992" y="1268760"/>
            <a:ext cx="2160000" cy="1440000"/>
          </a:xfrm>
          <a:prstGeom prst="rect">
            <a:avLst/>
          </a:prstGeom>
          <a:ln>
            <a:noFill/>
          </a:ln>
          <a:effectLst>
            <a:outerShdw blurRad="292100" dist="139700" dir="2700000" algn="tl" rotWithShape="0">
              <a:srgbClr val="333333">
                <a:alpha val="65000"/>
              </a:srgbClr>
            </a:outerShdw>
          </a:effectLst>
        </p:spPr>
      </p:pic>
      <p:pic>
        <p:nvPicPr>
          <p:cNvPr id="7" name="Image 6" descr="DSC02226.JPG"/>
          <p:cNvPicPr>
            <a:picLocks noChangeAspect="1"/>
          </p:cNvPicPr>
          <p:nvPr/>
        </p:nvPicPr>
        <p:blipFill>
          <a:blip r:embed="rId4" cstate="print">
            <a:lum bright="-20000" contrast="10000"/>
          </a:blip>
          <a:stretch>
            <a:fillRect/>
          </a:stretch>
        </p:blipFill>
        <p:spPr>
          <a:xfrm>
            <a:off x="6732240" y="1262233"/>
            <a:ext cx="2160000" cy="1440000"/>
          </a:xfrm>
          <a:prstGeom prst="rect">
            <a:avLst/>
          </a:prstGeom>
          <a:ln>
            <a:noFill/>
          </a:ln>
          <a:effectLst>
            <a:outerShdw blurRad="292100" dist="139700" dir="2700000" algn="tl" rotWithShape="0">
              <a:srgbClr val="333333">
                <a:alpha val="65000"/>
              </a:srgbClr>
            </a:outerShdw>
          </a:effectLst>
        </p:spPr>
      </p:pic>
      <p:pic>
        <p:nvPicPr>
          <p:cNvPr id="10" name="Image 9" descr="DSC00999.JPG"/>
          <p:cNvPicPr>
            <a:picLocks noChangeAspect="1"/>
          </p:cNvPicPr>
          <p:nvPr/>
        </p:nvPicPr>
        <p:blipFill>
          <a:blip r:embed="rId5" cstate="print">
            <a:lum bright="-20000" contrast="10000"/>
          </a:blip>
          <a:stretch>
            <a:fillRect/>
          </a:stretch>
        </p:blipFill>
        <p:spPr>
          <a:xfrm>
            <a:off x="4499992" y="2855968"/>
            <a:ext cx="2160000" cy="1440000"/>
          </a:xfrm>
          <a:prstGeom prst="rect">
            <a:avLst/>
          </a:prstGeom>
          <a:ln>
            <a:noFill/>
          </a:ln>
          <a:effectLst>
            <a:outerShdw blurRad="292100" dist="139700" dir="2700000" algn="tl" rotWithShape="0">
              <a:srgbClr val="333333">
                <a:alpha val="65000"/>
              </a:srgbClr>
            </a:outerShdw>
          </a:effectLst>
        </p:spPr>
      </p:pic>
      <p:sp>
        <p:nvSpPr>
          <p:cNvPr id="12"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ACTIVITES DE </a:t>
            </a: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L’ENTREPRISE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13" name="TextBox 12"/>
          <p:cNvSpPr txBox="1"/>
          <p:nvPr/>
        </p:nvSpPr>
        <p:spPr>
          <a:xfrm>
            <a:off x="4476242" y="4437112"/>
            <a:ext cx="4464496" cy="2142125"/>
          </a:xfrm>
          <a:prstGeom prst="rect">
            <a:avLst/>
          </a:prstGeom>
          <a:noFill/>
        </p:spPr>
        <p:txBody>
          <a:bodyPr wrap="square" rtlCol="0">
            <a:spAutoFit/>
          </a:bodyPr>
          <a:lstStyle/>
          <a:p>
            <a:pPr indent="177800" algn="justLow">
              <a:lnSpc>
                <a:spcPct val="80000"/>
              </a:lnSpc>
              <a:spcBef>
                <a:spcPct val="20000"/>
              </a:spcBef>
              <a:buBlip>
                <a:blip r:embed="rId2"/>
              </a:buBlip>
            </a:pPr>
            <a:r>
              <a:rPr lang="fr-FR" sz="1200" b="1" u="sng" dirty="0"/>
              <a:t>Les  conduites  d’eau</a:t>
            </a:r>
          </a:p>
          <a:p>
            <a:pPr algn="just">
              <a:spcBef>
                <a:spcPct val="20000"/>
              </a:spcBef>
            </a:pPr>
            <a:r>
              <a:rPr lang="fr-FR" sz="1100" dirty="0">
                <a:cs typeface="Arial" pitchFamily="34" charset="0"/>
              </a:rPr>
              <a:t>Nous assurons la mise en place des systèmes d’approvisionnement en eau potable. Cela consiste à raccorder les chantiers aux puits les plus proches par des tubes en PE et à équiper ses puits de pompes afin d’assurer l’arrivée d’eau.</a:t>
            </a:r>
          </a:p>
          <a:p>
            <a:pPr algn="just">
              <a:spcBef>
                <a:spcPct val="20000"/>
              </a:spcBef>
            </a:pPr>
            <a:r>
              <a:rPr lang="fr-FR" sz="1100" dirty="0">
                <a:cs typeface="Arial" pitchFamily="34" charset="0"/>
              </a:rPr>
              <a:t>Nous installons, si nécessaire, des stations d’osmose afin de traiter les eaux et obtenir une pureté et une composition minérale équivalente aux eaux de source.  </a:t>
            </a:r>
          </a:p>
          <a:p>
            <a:pPr algn="just">
              <a:spcBef>
                <a:spcPct val="20000"/>
              </a:spcBef>
            </a:pPr>
            <a:r>
              <a:rPr lang="fr-FR" sz="1100" dirty="0">
                <a:cs typeface="Arial" pitchFamily="34" charset="0"/>
              </a:rPr>
              <a:t>Nous réalisons, aussi, le raccordement des zones domestiques et des zones industrielles au réseau de la SONEDE.</a:t>
            </a:r>
          </a:p>
          <a:p>
            <a:endParaRPr lang="fr-FR" dirty="0"/>
          </a:p>
        </p:txBody>
      </p:sp>
      <p:pic>
        <p:nvPicPr>
          <p:cNvPr id="14" name="Picture 3"/>
          <p:cNvPicPr>
            <a:picLocks noChangeAspect="1" noChangeArrowheads="1"/>
          </p:cNvPicPr>
          <p:nvPr/>
        </p:nvPicPr>
        <p:blipFill>
          <a:blip r:embed="rId6" cstate="print">
            <a:lum bright="-20000" contrast="10000"/>
          </a:blip>
          <a:srcRect/>
          <a:stretch>
            <a:fillRect/>
          </a:stretch>
        </p:blipFill>
        <p:spPr bwMode="auto">
          <a:xfrm>
            <a:off x="6732239" y="2853095"/>
            <a:ext cx="2160000" cy="1440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3814763" cy="1162050"/>
          </a:xfrm>
        </p:spPr>
        <p:txBody>
          <a:bodyPr/>
          <a:lstStyle/>
          <a:p>
            <a:r>
              <a:rPr lang="fr-FR" dirty="0" smtClean="0"/>
              <a:t/>
            </a:r>
            <a:br>
              <a:rPr lang="fr-FR" dirty="0" smtClean="0"/>
            </a:br>
            <a:endParaRPr lang="fr-FR" dirty="0"/>
          </a:p>
        </p:txBody>
      </p:sp>
      <p:sp>
        <p:nvSpPr>
          <p:cNvPr id="3" name="Espace réservé du texte 2"/>
          <p:cNvSpPr>
            <a:spLocks noGrp="1"/>
          </p:cNvSpPr>
          <p:nvPr>
            <p:ph type="body" idx="2"/>
          </p:nvPr>
        </p:nvSpPr>
        <p:spPr>
          <a:xfrm>
            <a:off x="118171" y="1400175"/>
            <a:ext cx="3661741" cy="4848944"/>
          </a:xfrm>
        </p:spPr>
        <p:txBody>
          <a:bodyPr>
            <a:normAutofit fontScale="62500" lnSpcReduction="20000"/>
          </a:bodyPr>
          <a:lstStyle/>
          <a:p>
            <a:pPr algn="just">
              <a:lnSpc>
                <a:spcPct val="120000"/>
              </a:lnSpc>
            </a:pPr>
            <a:endParaRPr lang="fr-FR" sz="1200" dirty="0" smtClean="0"/>
          </a:p>
          <a:p>
            <a:pPr indent="266700" algn="justLow">
              <a:lnSpc>
                <a:spcPct val="120000"/>
              </a:lnSpc>
              <a:buBlip>
                <a:blip r:embed="rId2"/>
              </a:buBlip>
            </a:pPr>
            <a:r>
              <a:rPr lang="fr-FR" sz="2200" b="1" u="sng" dirty="0">
                <a:effectLst>
                  <a:outerShdw blurRad="38100" dist="38100" dir="2700000" algn="tl">
                    <a:srgbClr val="000000">
                      <a:alpha val="43137"/>
                    </a:srgbClr>
                  </a:outerShdw>
                </a:effectLst>
              </a:rPr>
              <a:t> BATIMENT </a:t>
            </a:r>
          </a:p>
          <a:p>
            <a:pPr algn="justLow">
              <a:lnSpc>
                <a:spcPct val="120000"/>
              </a:lnSpc>
            </a:pPr>
            <a:endParaRPr lang="fr-FR" dirty="0">
              <a:cs typeface="Arial" pitchFamily="34" charset="0"/>
            </a:endParaRPr>
          </a:p>
          <a:p>
            <a:pPr lvl="0" indent="177800" algn="justLow">
              <a:lnSpc>
                <a:spcPct val="120000"/>
              </a:lnSpc>
              <a:buBlip>
                <a:blip r:embed="rId3"/>
              </a:buBlip>
            </a:pPr>
            <a:r>
              <a:rPr lang="fr-FR" sz="1900" b="1" u="sng" dirty="0"/>
              <a:t>Les travaux de fondation</a:t>
            </a:r>
          </a:p>
          <a:p>
            <a:pPr algn="justLow">
              <a:lnSpc>
                <a:spcPct val="120000"/>
              </a:lnSpc>
            </a:pPr>
            <a:r>
              <a:rPr lang="fr-FR" sz="1800" dirty="0" smtClean="0">
                <a:cs typeface="Arial" pitchFamily="34" charset="0"/>
              </a:rPr>
              <a:t>Nous </a:t>
            </a:r>
            <a:r>
              <a:rPr lang="fr-FR" sz="1800" dirty="0">
                <a:cs typeface="Arial" pitchFamily="34" charset="0"/>
              </a:rPr>
              <a:t>réalisons tout type de fondations superficielles et profondes.</a:t>
            </a:r>
          </a:p>
          <a:p>
            <a:pPr lvl="0" algn="justLow">
              <a:lnSpc>
                <a:spcPct val="120000"/>
              </a:lnSpc>
            </a:pPr>
            <a:endParaRPr lang="fr-FR" sz="1800" dirty="0">
              <a:cs typeface="Arial" pitchFamily="34" charset="0"/>
            </a:endParaRPr>
          </a:p>
          <a:p>
            <a:pPr indent="177800" algn="justLow">
              <a:lnSpc>
                <a:spcPct val="120000"/>
              </a:lnSpc>
              <a:buBlip>
                <a:blip r:embed="rId3"/>
              </a:buBlip>
            </a:pPr>
            <a:r>
              <a:rPr lang="fr-FR" sz="1900" b="1" u="sng" dirty="0"/>
              <a:t>Travaux de grand-œuvre</a:t>
            </a:r>
          </a:p>
          <a:p>
            <a:pPr algn="justLow">
              <a:lnSpc>
                <a:spcPct val="120000"/>
              </a:lnSpc>
            </a:pPr>
            <a:r>
              <a:rPr lang="fr-FR" sz="1800" dirty="0" smtClean="0">
                <a:cs typeface="Arial" pitchFamily="34" charset="0"/>
              </a:rPr>
              <a:t>Nous </a:t>
            </a:r>
            <a:r>
              <a:rPr lang="fr-FR" sz="1800" dirty="0">
                <a:cs typeface="Arial" pitchFamily="34" charset="0"/>
              </a:rPr>
              <a:t>possédons tout le matériel et les compétences nécessaires pour la construction des bâtiments. </a:t>
            </a:r>
          </a:p>
          <a:p>
            <a:pPr algn="justLow">
              <a:lnSpc>
                <a:spcPct val="120000"/>
              </a:lnSpc>
            </a:pPr>
            <a:r>
              <a:rPr lang="fr-FR" sz="1800" dirty="0">
                <a:cs typeface="Arial" pitchFamily="34" charset="0"/>
              </a:rPr>
              <a:t>La sécurité des ouvriers, l’organisation, la qualité d’exécution sont des points qui nous placent au dessus de nous concurrents.</a:t>
            </a:r>
          </a:p>
          <a:p>
            <a:pPr algn="justLow">
              <a:lnSpc>
                <a:spcPct val="120000"/>
              </a:lnSpc>
            </a:pPr>
            <a:r>
              <a:rPr lang="fr-FR" sz="1800" dirty="0">
                <a:cs typeface="Arial" pitchFamily="34" charset="0"/>
              </a:rPr>
              <a:t>Notre relation avec nos sous-traitants et nos fournisseurs et une relation de partenaires.</a:t>
            </a:r>
          </a:p>
          <a:p>
            <a:pPr algn="justLow">
              <a:lnSpc>
                <a:spcPct val="120000"/>
              </a:lnSpc>
            </a:pPr>
            <a:r>
              <a:rPr lang="fr-FR" sz="1800" dirty="0">
                <a:cs typeface="Arial" pitchFamily="34" charset="0"/>
              </a:rPr>
              <a:t>Nous sommes actuellement entrain de construire notre nouveau siège social, qui sera une référence pour les projets à venir. </a:t>
            </a:r>
          </a:p>
          <a:p>
            <a:pPr algn="justLow">
              <a:lnSpc>
                <a:spcPct val="120000"/>
              </a:lnSpc>
            </a:pPr>
            <a:endParaRPr lang="fr-FR" sz="1800" dirty="0">
              <a:cs typeface="Arial" pitchFamily="34" charset="0"/>
            </a:endParaRPr>
          </a:p>
          <a:p>
            <a:pPr lvl="0" indent="177800" algn="justLow">
              <a:lnSpc>
                <a:spcPct val="120000"/>
              </a:lnSpc>
              <a:buBlip>
                <a:blip r:embed="rId3"/>
              </a:buBlip>
            </a:pPr>
            <a:r>
              <a:rPr lang="fr-FR" sz="1900" b="1" u="sng" dirty="0"/>
              <a:t>Travaux de second-œuvre</a:t>
            </a:r>
          </a:p>
          <a:p>
            <a:pPr algn="justLow">
              <a:lnSpc>
                <a:spcPct val="120000"/>
              </a:lnSpc>
            </a:pPr>
            <a:r>
              <a:rPr lang="fr-FR" sz="1800" dirty="0" smtClean="0">
                <a:cs typeface="Arial" pitchFamily="34" charset="0"/>
              </a:rPr>
              <a:t>Nous </a:t>
            </a:r>
            <a:r>
              <a:rPr lang="fr-FR" sz="1800" dirty="0">
                <a:cs typeface="Arial" pitchFamily="34" charset="0"/>
              </a:rPr>
              <a:t>sous-traitants partenaires veillent à la réalisation des </a:t>
            </a:r>
            <a:r>
              <a:rPr lang="fr-FR" sz="1800" dirty="0" smtClean="0">
                <a:cs typeface="Arial" pitchFamily="34" charset="0"/>
              </a:rPr>
              <a:t>travaux d’électricité</a:t>
            </a:r>
            <a:r>
              <a:rPr lang="fr-FR" sz="1800" dirty="0">
                <a:cs typeface="Arial" pitchFamily="34" charset="0"/>
              </a:rPr>
              <a:t>, de plomberie, de chauffage, de climatisation, d’isolation, d’étanchéité, de peinture … ainsi que l’installation des structures en bois et en aluminium</a:t>
            </a:r>
            <a:r>
              <a:rPr lang="fr-FR" sz="1800" dirty="0" smtClean="0">
                <a:cs typeface="Arial" pitchFamily="34" charset="0"/>
              </a:rPr>
              <a:t>.</a:t>
            </a:r>
            <a:endParaRPr lang="fr-FR" sz="4000" dirty="0" smtClean="0"/>
          </a:p>
          <a:p>
            <a:pPr algn="just">
              <a:lnSpc>
                <a:spcPct val="120000"/>
              </a:lnSpc>
            </a:pPr>
            <a:endParaRPr lang="fr-FR" dirty="0" smtClean="0"/>
          </a:p>
          <a:p>
            <a:pPr algn="just">
              <a:lnSpc>
                <a:spcPct val="120000"/>
              </a:lnSpc>
            </a:pPr>
            <a:endParaRPr lang="fr-FR" dirty="0"/>
          </a:p>
        </p:txBody>
      </p:sp>
      <p:pic>
        <p:nvPicPr>
          <p:cNvPr id="17" name="Image 16" descr="DSC00237.JPG"/>
          <p:cNvPicPr>
            <a:picLocks noChangeAspect="1"/>
          </p:cNvPicPr>
          <p:nvPr/>
        </p:nvPicPr>
        <p:blipFill>
          <a:blip r:embed="rId4" cstate="print">
            <a:lum bright="-20000" contrast="10000"/>
          </a:blip>
          <a:stretch>
            <a:fillRect/>
          </a:stretch>
        </p:blipFill>
        <p:spPr>
          <a:xfrm>
            <a:off x="4499992" y="1340768"/>
            <a:ext cx="1920000" cy="1440000"/>
          </a:xfrm>
          <a:prstGeom prst="rect">
            <a:avLst/>
          </a:prstGeom>
          <a:ln>
            <a:noFill/>
          </a:ln>
          <a:effectLst>
            <a:outerShdw blurRad="292100" dist="139700" dir="2700000" algn="tl" rotWithShape="0">
              <a:srgbClr val="333333">
                <a:alpha val="65000"/>
              </a:srgbClr>
            </a:outerShdw>
          </a:effectLst>
        </p:spPr>
      </p:pic>
      <p:sp>
        <p:nvSpPr>
          <p:cNvPr id="11"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ACTIVITES DE </a:t>
            </a: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L’ENTREPRISE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pic>
        <p:nvPicPr>
          <p:cNvPr id="22" name="Image 21" descr="DSC_4697.JPG"/>
          <p:cNvPicPr>
            <a:picLocks noChangeAspect="1"/>
          </p:cNvPicPr>
          <p:nvPr/>
        </p:nvPicPr>
        <p:blipFill>
          <a:blip r:embed="rId5" cstate="print"/>
          <a:srcRect l="9618" r="20085"/>
          <a:stretch>
            <a:fillRect/>
          </a:stretch>
        </p:blipFill>
        <p:spPr>
          <a:xfrm>
            <a:off x="5076056" y="2997272"/>
            <a:ext cx="3024336" cy="2880000"/>
          </a:xfrm>
          <a:prstGeom prst="rect">
            <a:avLst/>
          </a:prstGeom>
          <a:ln>
            <a:noFill/>
          </a:ln>
          <a:effectLst>
            <a:outerShdw blurRad="292100" dist="139700" dir="2700000" algn="tl" rotWithShape="0">
              <a:srgbClr val="333333">
                <a:alpha val="65000"/>
              </a:srgbClr>
            </a:outerShdw>
          </a:effectLst>
        </p:spPr>
      </p:pic>
      <p:pic>
        <p:nvPicPr>
          <p:cNvPr id="23" name="Image 22" descr="DSC_4382.jpg"/>
          <p:cNvPicPr>
            <a:picLocks noChangeAspect="1"/>
          </p:cNvPicPr>
          <p:nvPr/>
        </p:nvPicPr>
        <p:blipFill>
          <a:blip r:embed="rId6" cstate="print">
            <a:lum contrast="-10000"/>
          </a:blip>
          <a:stretch>
            <a:fillRect/>
          </a:stretch>
        </p:blipFill>
        <p:spPr>
          <a:xfrm>
            <a:off x="6660232" y="1412776"/>
            <a:ext cx="2151111" cy="144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27695" y="1484784"/>
            <a:ext cx="3168352" cy="4464496"/>
          </a:xfrm>
        </p:spPr>
        <p:txBody>
          <a:bodyPr>
            <a:normAutofit/>
          </a:bodyPr>
          <a:lstStyle/>
          <a:p>
            <a:pPr indent="266700" algn="justLow">
              <a:buBlip>
                <a:blip r:embed="rId2"/>
              </a:buBlip>
            </a:pPr>
            <a:r>
              <a:rPr lang="fr-FR" b="1" u="sng" dirty="0" smtClean="0">
                <a:effectLst>
                  <a:outerShdw blurRad="38100" dist="38100" dir="2700000" algn="tl">
                    <a:srgbClr val="000000">
                      <a:alpha val="43137"/>
                    </a:srgbClr>
                  </a:outerShdw>
                </a:effectLst>
              </a:rPr>
              <a:t>CONSTRUCTION METALLIQUE</a:t>
            </a:r>
          </a:p>
          <a:p>
            <a:pPr indent="266700" algn="justLow"/>
            <a:endParaRPr lang="fr-FR" b="1" u="sng" dirty="0" smtClean="0">
              <a:effectLst>
                <a:outerShdw blurRad="38100" dist="38100" dir="2700000" algn="tl">
                  <a:srgbClr val="000000">
                    <a:alpha val="43137"/>
                  </a:srgbClr>
                </a:outerShdw>
              </a:effectLst>
            </a:endParaRPr>
          </a:p>
          <a:p>
            <a:pPr lvl="0" indent="177800" algn="justLow">
              <a:buBlip>
                <a:blip r:embed="rId3"/>
              </a:buBlip>
            </a:pPr>
            <a:r>
              <a:rPr lang="fr-FR" sz="1200" b="1" u="sng" dirty="0"/>
              <a:t>Charpente métallique </a:t>
            </a:r>
          </a:p>
          <a:p>
            <a:pPr algn="just"/>
            <a:r>
              <a:rPr lang="fr-FR" sz="1100" dirty="0" smtClean="0">
                <a:cs typeface="Arial" pitchFamily="34" charset="0"/>
              </a:rPr>
              <a:t>Nous </a:t>
            </a:r>
            <a:r>
              <a:rPr lang="fr-FR" sz="1100" dirty="0">
                <a:cs typeface="Arial" pitchFamily="34" charset="0"/>
              </a:rPr>
              <a:t>fabriquons tout type de charpentes métalliques et </a:t>
            </a:r>
            <a:r>
              <a:rPr lang="fr-FR" sz="1100" dirty="0" smtClean="0">
                <a:cs typeface="Arial" pitchFamily="34" charset="0"/>
              </a:rPr>
              <a:t>nous effectuons </a:t>
            </a:r>
            <a:r>
              <a:rPr lang="fr-FR" sz="1100" dirty="0">
                <a:cs typeface="Arial" pitchFamily="34" charset="0"/>
              </a:rPr>
              <a:t>l’assemblage. Nous installons, </a:t>
            </a:r>
            <a:r>
              <a:rPr lang="fr-FR" sz="1100" dirty="0" smtClean="0">
                <a:cs typeface="Arial" pitchFamily="34" charset="0"/>
              </a:rPr>
              <a:t>aussi</a:t>
            </a:r>
            <a:r>
              <a:rPr lang="fr-FR" sz="1100" dirty="0">
                <a:cs typeface="Arial" pitchFamily="34" charset="0"/>
              </a:rPr>
              <a:t>, les ponts roulants ainsi que plusieurs autres équipements</a:t>
            </a:r>
            <a:r>
              <a:rPr lang="fr-FR" sz="1100" dirty="0" smtClean="0">
                <a:cs typeface="Arial" pitchFamily="34" charset="0"/>
              </a:rPr>
              <a:t>.</a:t>
            </a:r>
          </a:p>
          <a:p>
            <a:pPr algn="just"/>
            <a:endParaRPr lang="fr-FR" sz="1100" dirty="0">
              <a:cs typeface="Arial" pitchFamily="34" charset="0"/>
            </a:endParaRPr>
          </a:p>
          <a:p>
            <a:pPr algn="just"/>
            <a:endParaRPr lang="fr-FR" sz="1100" dirty="0" smtClean="0">
              <a:cs typeface="Arial" pitchFamily="34" charset="0"/>
            </a:endParaRPr>
          </a:p>
          <a:p>
            <a:pPr algn="just"/>
            <a:endParaRPr lang="fr-FR" sz="1100" dirty="0" smtClean="0">
              <a:cs typeface="Arial" pitchFamily="34" charset="0"/>
            </a:endParaRPr>
          </a:p>
          <a:p>
            <a:pPr algn="just"/>
            <a:endParaRPr lang="fr-FR" sz="1100" dirty="0" smtClean="0">
              <a:cs typeface="Arial" pitchFamily="34" charset="0"/>
            </a:endParaRPr>
          </a:p>
          <a:p>
            <a:pPr algn="just"/>
            <a:endParaRPr lang="fr-FR" sz="1100" dirty="0">
              <a:cs typeface="Arial" pitchFamily="34" charset="0"/>
            </a:endParaRPr>
          </a:p>
          <a:p>
            <a:pPr algn="just"/>
            <a:endParaRPr lang="fr-FR" sz="1100" dirty="0" smtClean="0">
              <a:cs typeface="Arial" pitchFamily="34" charset="0"/>
            </a:endParaRPr>
          </a:p>
          <a:p>
            <a:pPr algn="just"/>
            <a:endParaRPr lang="fr-FR" sz="1100" dirty="0" smtClean="0">
              <a:cs typeface="Arial" pitchFamily="34" charset="0"/>
            </a:endParaRPr>
          </a:p>
          <a:p>
            <a:pPr algn="just"/>
            <a:endParaRPr lang="fr-FR" sz="1100" dirty="0" smtClean="0">
              <a:cs typeface="Arial" pitchFamily="34" charset="0"/>
            </a:endParaRPr>
          </a:p>
          <a:p>
            <a:pPr algn="just"/>
            <a:endParaRPr lang="fr-FR" sz="1100" dirty="0" smtClean="0">
              <a:cs typeface="Arial" pitchFamily="34" charset="0"/>
            </a:endParaRPr>
          </a:p>
          <a:p>
            <a:pPr indent="177800" algn="justLow">
              <a:lnSpc>
                <a:spcPct val="120000"/>
              </a:lnSpc>
              <a:buBlip>
                <a:blip r:embed="rId3"/>
              </a:buBlip>
            </a:pPr>
            <a:r>
              <a:rPr lang="fr-FR" sz="1200" b="1" u="sng" dirty="0"/>
              <a:t> Réservoirs</a:t>
            </a:r>
          </a:p>
          <a:p>
            <a:pPr algn="just">
              <a:lnSpc>
                <a:spcPct val="120000"/>
              </a:lnSpc>
            </a:pPr>
            <a:r>
              <a:rPr lang="fr-FR" sz="1100" dirty="0">
                <a:cs typeface="Arial" pitchFamily="34" charset="0"/>
              </a:rPr>
              <a:t>  Nous fabriquons les réservoirs de toutes sortes et de toutes formes. Ces réservoirs sont destinés en premier lieu à la location.</a:t>
            </a:r>
          </a:p>
        </p:txBody>
      </p:sp>
      <p:pic>
        <p:nvPicPr>
          <p:cNvPr id="13" name="Image 12" descr="DSC02088.JPG"/>
          <p:cNvPicPr>
            <a:picLocks noChangeAspect="1"/>
          </p:cNvPicPr>
          <p:nvPr/>
        </p:nvPicPr>
        <p:blipFill>
          <a:blip r:embed="rId4" cstate="print">
            <a:lum bright="-20000" contrast="10000"/>
          </a:blip>
          <a:stretch>
            <a:fillRect/>
          </a:stretch>
        </p:blipFill>
        <p:spPr>
          <a:xfrm>
            <a:off x="5868144" y="620688"/>
            <a:ext cx="2880000" cy="2160000"/>
          </a:xfrm>
          <a:prstGeom prst="rect">
            <a:avLst/>
          </a:prstGeom>
          <a:ln>
            <a:noFill/>
          </a:ln>
          <a:effectLst>
            <a:outerShdw blurRad="292100" dist="139700" dir="2700000" algn="tl" rotWithShape="0">
              <a:srgbClr val="333333">
                <a:alpha val="65000"/>
              </a:srgbClr>
            </a:outerShdw>
          </a:effectLst>
        </p:spPr>
      </p:pic>
      <p:pic>
        <p:nvPicPr>
          <p:cNvPr id="16" name="Image 15" descr="DSC06840.JPG"/>
          <p:cNvPicPr>
            <a:picLocks noChangeAspect="1"/>
          </p:cNvPicPr>
          <p:nvPr/>
        </p:nvPicPr>
        <p:blipFill>
          <a:blip r:embed="rId5" cstate="print">
            <a:lum bright="10000" contrast="10000"/>
          </a:blip>
          <a:stretch>
            <a:fillRect/>
          </a:stretch>
        </p:blipFill>
        <p:spPr>
          <a:xfrm>
            <a:off x="4284128" y="1700928"/>
            <a:ext cx="1440000" cy="1080000"/>
          </a:xfrm>
          <a:prstGeom prst="rect">
            <a:avLst/>
          </a:prstGeom>
          <a:ln>
            <a:noFill/>
          </a:ln>
          <a:effectLst>
            <a:outerShdw blurRad="292100" dist="139700" dir="2700000" algn="tl" rotWithShape="0">
              <a:srgbClr val="333333">
                <a:alpha val="65000"/>
              </a:srgbClr>
            </a:outerShdw>
          </a:effectLst>
        </p:spPr>
      </p:pic>
      <p:pic>
        <p:nvPicPr>
          <p:cNvPr id="17" name="Image 16" descr="18082011399.jpg"/>
          <p:cNvPicPr>
            <a:picLocks noChangeAspect="1"/>
          </p:cNvPicPr>
          <p:nvPr/>
        </p:nvPicPr>
        <p:blipFill>
          <a:blip r:embed="rId6" cstate="print">
            <a:lum bright="-20000" contrast="10000"/>
          </a:blip>
          <a:stretch>
            <a:fillRect/>
          </a:stretch>
        </p:blipFill>
        <p:spPr>
          <a:xfrm>
            <a:off x="5868464" y="3861288"/>
            <a:ext cx="2880000" cy="2160000"/>
          </a:xfrm>
          <a:prstGeom prst="rect">
            <a:avLst/>
          </a:prstGeom>
          <a:ln>
            <a:noFill/>
          </a:ln>
          <a:effectLst>
            <a:outerShdw blurRad="292100" dist="139700" dir="2700000" algn="tl" rotWithShape="0">
              <a:srgbClr val="333333">
                <a:alpha val="65000"/>
              </a:srgbClr>
            </a:outerShdw>
          </a:effectLst>
        </p:spPr>
      </p:pic>
      <p:sp>
        <p:nvSpPr>
          <p:cNvPr id="12"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ACTIVITES DE </a:t>
            </a: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L’ENTREPRISE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pic>
        <p:nvPicPr>
          <p:cNvPr id="8" name="Image 7" descr="DSC02577 - Copie.JPG"/>
          <p:cNvPicPr>
            <a:picLocks noChangeAspect="1"/>
          </p:cNvPicPr>
          <p:nvPr/>
        </p:nvPicPr>
        <p:blipFill>
          <a:blip r:embed="rId7" cstate="print">
            <a:lum bright="-20000" contrast="10000"/>
          </a:blip>
          <a:stretch>
            <a:fillRect/>
          </a:stretch>
        </p:blipFill>
        <p:spPr>
          <a:xfrm>
            <a:off x="1835696" y="2977052"/>
            <a:ext cx="3168000" cy="1782000"/>
          </a:xfrm>
          <a:prstGeom prst="rect">
            <a:avLst/>
          </a:prstGeom>
        </p:spPr>
      </p:pic>
      <p:pic>
        <p:nvPicPr>
          <p:cNvPr id="9" name="Image 8" descr="18082011401.jpg"/>
          <p:cNvPicPr>
            <a:picLocks noChangeAspect="1"/>
          </p:cNvPicPr>
          <p:nvPr/>
        </p:nvPicPr>
        <p:blipFill>
          <a:blip r:embed="rId8" cstate="print">
            <a:lum bright="-20000" contrast="10000"/>
          </a:blip>
          <a:stretch>
            <a:fillRect/>
          </a:stretch>
        </p:blipFill>
        <p:spPr>
          <a:xfrm>
            <a:off x="4283968" y="4941288"/>
            <a:ext cx="1440000" cy="10800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30654" y="1435100"/>
            <a:ext cx="3456384" cy="4691063"/>
          </a:xfrm>
        </p:spPr>
        <p:txBody>
          <a:bodyPr>
            <a:normAutofit/>
          </a:bodyPr>
          <a:lstStyle/>
          <a:p>
            <a:pPr indent="177800" algn="justLow">
              <a:lnSpc>
                <a:spcPct val="120000"/>
              </a:lnSpc>
              <a:buBlip>
                <a:blip r:embed="rId2"/>
              </a:buBlip>
            </a:pPr>
            <a:r>
              <a:rPr lang="fr-FR" sz="1200" b="1" u="sng" dirty="0"/>
              <a:t>Cabines de chantier</a:t>
            </a:r>
          </a:p>
          <a:p>
            <a:pPr algn="just">
              <a:lnSpc>
                <a:spcPct val="120000"/>
              </a:lnSpc>
            </a:pPr>
            <a:r>
              <a:rPr lang="fr-FR" sz="1100" dirty="0" smtClean="0">
                <a:cs typeface="Arial" pitchFamily="34" charset="0"/>
              </a:rPr>
              <a:t>Nous assurons la fabrication et la location des cabines de chantier. </a:t>
            </a:r>
          </a:p>
          <a:p>
            <a:pPr algn="just">
              <a:lnSpc>
                <a:spcPct val="120000"/>
              </a:lnSpc>
            </a:pPr>
            <a:r>
              <a:rPr lang="fr-FR" sz="1100" dirty="0" smtClean="0">
                <a:cs typeface="Arial" pitchFamily="34" charset="0"/>
              </a:rPr>
              <a:t>Nos produits sont conçus pour répondre aux besoins du client, ils sont capables de résister aux secousses, aux intempéries et aux conditions climatiques.</a:t>
            </a:r>
          </a:p>
          <a:p>
            <a:pPr algn="just">
              <a:lnSpc>
                <a:spcPct val="120000"/>
              </a:lnSpc>
            </a:pPr>
            <a:r>
              <a:rPr lang="fr-FR" sz="1100" dirty="0" smtClean="0">
                <a:cs typeface="Arial" pitchFamily="34" charset="0"/>
              </a:rPr>
              <a:t>Nous fabriquons dans le même concept des restaurants, des salles de réunion et plusieurs types d’espaces.</a:t>
            </a:r>
          </a:p>
          <a:p>
            <a:pPr algn="just">
              <a:lnSpc>
                <a:spcPct val="120000"/>
              </a:lnSpc>
            </a:pPr>
            <a:r>
              <a:rPr lang="fr-FR" dirty="0" smtClean="0">
                <a:latin typeface="Arial" pitchFamily="34" charset="0"/>
                <a:cs typeface="Arial" pitchFamily="34" charset="0"/>
              </a:rPr>
              <a:t> </a:t>
            </a:r>
          </a:p>
          <a:p>
            <a:pPr lvl="0" indent="177800" algn="justLow">
              <a:lnSpc>
                <a:spcPct val="120000"/>
              </a:lnSpc>
              <a:buBlip>
                <a:blip r:embed="rId2"/>
              </a:buBlip>
            </a:pPr>
            <a:r>
              <a:rPr lang="fr-FR" sz="1200" b="1" u="sng" dirty="0"/>
              <a:t>Tuyauterie et chaudronnerie</a:t>
            </a:r>
          </a:p>
          <a:p>
            <a:pPr algn="just">
              <a:lnSpc>
                <a:spcPct val="120000"/>
              </a:lnSpc>
            </a:pPr>
            <a:r>
              <a:rPr lang="fr-FR" sz="1100" dirty="0" smtClean="0">
                <a:cs typeface="Arial" pitchFamily="34" charset="0"/>
              </a:rPr>
              <a:t>Nous avons récemment introduit l’activité de soudure et chaudronnerie dans nos prestations.</a:t>
            </a:r>
          </a:p>
          <a:p>
            <a:pPr algn="just">
              <a:lnSpc>
                <a:spcPct val="120000"/>
              </a:lnSpc>
            </a:pPr>
            <a:r>
              <a:rPr lang="fr-FR" sz="1100" dirty="0" smtClean="0">
                <a:cs typeface="Arial" pitchFamily="34" charset="0"/>
              </a:rPr>
              <a:t>Nous réalisons les projets de fabrication et de montage de pipe rack, de tuyauteries et de pipe line.  </a:t>
            </a:r>
          </a:p>
          <a:p>
            <a:pPr algn="just">
              <a:lnSpc>
                <a:spcPct val="120000"/>
              </a:lnSpc>
            </a:pPr>
            <a:r>
              <a:rPr lang="fr-FR" sz="1100" dirty="0" smtClean="0">
                <a:cs typeface="Arial" pitchFamily="34" charset="0"/>
              </a:rPr>
              <a:t>Nous effectuons en parallèle tous les essais et les contrôles nécessaires.</a:t>
            </a:r>
          </a:p>
          <a:p>
            <a:pPr algn="just">
              <a:lnSpc>
                <a:spcPct val="120000"/>
              </a:lnSpc>
            </a:pPr>
            <a:r>
              <a:rPr lang="fr-FR" sz="1100" dirty="0" smtClean="0">
                <a:latin typeface="Arial" pitchFamily="34" charset="0"/>
                <a:cs typeface="Arial" pitchFamily="34" charset="0"/>
              </a:rPr>
              <a:t> </a:t>
            </a:r>
          </a:p>
          <a:p>
            <a:pPr indent="177800" algn="justLow">
              <a:lnSpc>
                <a:spcPct val="120000"/>
              </a:lnSpc>
              <a:buBlip>
                <a:blip r:embed="rId2"/>
              </a:buBlip>
            </a:pPr>
            <a:r>
              <a:rPr lang="fr-FR" sz="1200" b="1" u="sng" dirty="0"/>
              <a:t> Sablage et peinture</a:t>
            </a:r>
          </a:p>
          <a:p>
            <a:pPr algn="just">
              <a:lnSpc>
                <a:spcPct val="130000"/>
              </a:lnSpc>
            </a:pPr>
            <a:r>
              <a:rPr lang="fr-FR" sz="1100" dirty="0" smtClean="0">
                <a:cs typeface="Arial" pitchFamily="34" charset="0"/>
              </a:rPr>
              <a:t>Nous </a:t>
            </a:r>
            <a:r>
              <a:rPr lang="fr-FR" sz="1100" dirty="0">
                <a:cs typeface="Arial" pitchFamily="34" charset="0"/>
              </a:rPr>
              <a:t>assurons le sablage, la peinture et la maintenance de tout type de structure métallique.</a:t>
            </a:r>
          </a:p>
          <a:p>
            <a:pPr>
              <a:lnSpc>
                <a:spcPct val="120000"/>
              </a:lnSpc>
            </a:pPr>
            <a:endParaRPr lang="fr-FR" dirty="0"/>
          </a:p>
        </p:txBody>
      </p:sp>
      <p:pic>
        <p:nvPicPr>
          <p:cNvPr id="13" name="Image 12" descr="DSC02084.JPG"/>
          <p:cNvPicPr>
            <a:picLocks noChangeAspect="1"/>
          </p:cNvPicPr>
          <p:nvPr/>
        </p:nvPicPr>
        <p:blipFill>
          <a:blip r:embed="rId3" cstate="print">
            <a:lum bright="-20000" contrast="10000"/>
          </a:blip>
          <a:stretch>
            <a:fillRect/>
          </a:stretch>
        </p:blipFill>
        <p:spPr>
          <a:xfrm>
            <a:off x="3698887" y="4077072"/>
            <a:ext cx="2400000" cy="1800000"/>
          </a:xfrm>
          <a:prstGeom prst="rect">
            <a:avLst/>
          </a:prstGeom>
          <a:ln>
            <a:noFill/>
          </a:ln>
          <a:effectLst>
            <a:outerShdw blurRad="292100" dist="139700" dir="2700000" algn="tl" rotWithShape="0">
              <a:srgbClr val="333333">
                <a:alpha val="65000"/>
              </a:srgbClr>
            </a:outerShdw>
          </a:effectLst>
        </p:spPr>
      </p:pic>
      <p:sp>
        <p:nvSpPr>
          <p:cNvPr id="8"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ACTIVITES DE </a:t>
            </a: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L’ENTREPRISE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pic>
        <p:nvPicPr>
          <p:cNvPr id="14" name="Image 13" descr="Portacabins Fabricated and Installed by ACOSERV.JPG"/>
          <p:cNvPicPr>
            <a:picLocks noChangeAspect="1"/>
          </p:cNvPicPr>
          <p:nvPr/>
        </p:nvPicPr>
        <p:blipFill>
          <a:blip r:embed="rId4" cstate="print">
            <a:lum bright="-20000" contrast="10000"/>
          </a:blip>
          <a:stretch>
            <a:fillRect/>
          </a:stretch>
        </p:blipFill>
        <p:spPr>
          <a:xfrm>
            <a:off x="4084408" y="1449040"/>
            <a:ext cx="4160000" cy="2340000"/>
          </a:xfrm>
          <a:prstGeom prst="rect">
            <a:avLst/>
          </a:prstGeom>
        </p:spPr>
      </p:pic>
      <p:pic>
        <p:nvPicPr>
          <p:cNvPr id="16" name="Espace réservé du contenu 15" descr="DSC01345.JPG"/>
          <p:cNvPicPr>
            <a:picLocks noGrp="1" noChangeAspect="1"/>
          </p:cNvPicPr>
          <p:nvPr>
            <p:ph idx="1"/>
          </p:nvPr>
        </p:nvPicPr>
        <p:blipFill>
          <a:blip r:embed="rId5" cstate="print">
            <a:lum bright="-20000"/>
          </a:blip>
          <a:stretch>
            <a:fillRect/>
          </a:stretch>
        </p:blipFill>
        <p:spPr>
          <a:xfrm>
            <a:off x="6278234" y="4077567"/>
            <a:ext cx="2398222" cy="1799705"/>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38328" y="1783176"/>
            <a:ext cx="3168352" cy="2448272"/>
          </a:xfrm>
        </p:spPr>
        <p:txBody>
          <a:bodyPr/>
          <a:lstStyle/>
          <a:p>
            <a:pPr indent="266700" algn="justLow">
              <a:buBlip>
                <a:blip r:embed="rId2"/>
              </a:buBlip>
            </a:pPr>
            <a:r>
              <a:rPr lang="fr-FR" b="1" u="sng" dirty="0">
                <a:effectLst>
                  <a:outerShdw blurRad="38100" dist="38100" dir="2700000" algn="tl">
                    <a:srgbClr val="000000">
                      <a:alpha val="43137"/>
                    </a:srgbClr>
                  </a:outerShdw>
                </a:effectLst>
              </a:rPr>
              <a:t>MANUTENTION FT  TRANSPORT:</a:t>
            </a:r>
          </a:p>
          <a:p>
            <a:endParaRPr lang="fr-FR" sz="1200" b="1" dirty="0" smtClean="0"/>
          </a:p>
          <a:p>
            <a:pPr algn="just">
              <a:lnSpc>
                <a:spcPct val="150000"/>
              </a:lnSpc>
            </a:pPr>
            <a:r>
              <a:rPr lang="fr-FR" sz="1100" dirty="0" smtClean="0">
                <a:cs typeface="Arial" pitchFamily="34" charset="0"/>
              </a:rPr>
              <a:t>     Nous assurons le transport de </a:t>
            </a:r>
          </a:p>
          <a:p>
            <a:pPr algn="just">
              <a:lnSpc>
                <a:spcPct val="150000"/>
              </a:lnSpc>
            </a:pPr>
            <a:r>
              <a:rPr lang="fr-FR" sz="1100" dirty="0" smtClean="0">
                <a:cs typeface="Arial" pitchFamily="34" charset="0"/>
              </a:rPr>
              <a:t>     matériel et de matériaux </a:t>
            </a:r>
          </a:p>
          <a:p>
            <a:pPr algn="just">
              <a:lnSpc>
                <a:spcPct val="150000"/>
              </a:lnSpc>
            </a:pPr>
            <a:r>
              <a:rPr lang="fr-FR" sz="1100" dirty="0" smtClean="0">
                <a:cs typeface="Arial" pitchFamily="34" charset="0"/>
              </a:rPr>
              <a:t>     24h/24, 7j/7.</a:t>
            </a:r>
            <a:endParaRPr lang="fr-FR" sz="1100" dirty="0"/>
          </a:p>
        </p:txBody>
      </p:sp>
      <p:pic>
        <p:nvPicPr>
          <p:cNvPr id="5" name="Image 4" descr="DSC01090.JPG"/>
          <p:cNvPicPr>
            <a:picLocks noChangeAspect="1"/>
          </p:cNvPicPr>
          <p:nvPr/>
        </p:nvPicPr>
        <p:blipFill>
          <a:blip r:embed="rId3" cstate="print">
            <a:lum bright="-20000" contrast="10000"/>
          </a:blip>
          <a:stretch>
            <a:fillRect/>
          </a:stretch>
        </p:blipFill>
        <p:spPr>
          <a:xfrm>
            <a:off x="668220" y="4365104"/>
            <a:ext cx="2400000" cy="1800000"/>
          </a:xfrm>
          <a:prstGeom prst="rect">
            <a:avLst/>
          </a:prstGeom>
          <a:ln>
            <a:noFill/>
          </a:ln>
          <a:effectLst>
            <a:outerShdw blurRad="292100" dist="139700" dir="2700000" algn="tl" rotWithShape="0">
              <a:srgbClr val="333333">
                <a:alpha val="65000"/>
              </a:srgbClr>
            </a:outerShdw>
          </a:effectLst>
        </p:spPr>
      </p:pic>
      <p:pic>
        <p:nvPicPr>
          <p:cNvPr id="7" name="Image 6" descr="DSC01106.JPG"/>
          <p:cNvPicPr>
            <a:picLocks noChangeAspect="1"/>
          </p:cNvPicPr>
          <p:nvPr/>
        </p:nvPicPr>
        <p:blipFill>
          <a:blip r:embed="rId4" cstate="print">
            <a:lum bright="-20000" contrast="10000"/>
          </a:blip>
          <a:stretch>
            <a:fillRect/>
          </a:stretch>
        </p:blipFill>
        <p:spPr>
          <a:xfrm>
            <a:off x="3347864" y="2348880"/>
            <a:ext cx="2400000" cy="1800000"/>
          </a:xfrm>
          <a:prstGeom prst="rect">
            <a:avLst/>
          </a:prstGeom>
          <a:ln>
            <a:noFill/>
          </a:ln>
          <a:effectLst>
            <a:outerShdw blurRad="292100" dist="139700" dir="2700000" algn="tl" rotWithShape="0">
              <a:srgbClr val="333333">
                <a:alpha val="65000"/>
              </a:srgbClr>
            </a:outerShdw>
          </a:effectLst>
        </p:spPr>
      </p:pic>
      <p:pic>
        <p:nvPicPr>
          <p:cNvPr id="9" name="Image 8" descr="30032011157.jpg"/>
          <p:cNvPicPr>
            <a:picLocks noChangeAspect="1"/>
          </p:cNvPicPr>
          <p:nvPr/>
        </p:nvPicPr>
        <p:blipFill>
          <a:blip r:embed="rId5" cstate="print">
            <a:lum bright="-20000" contrast="10000"/>
          </a:blip>
          <a:stretch>
            <a:fillRect/>
          </a:stretch>
        </p:blipFill>
        <p:spPr>
          <a:xfrm>
            <a:off x="3369072" y="4365104"/>
            <a:ext cx="2400000" cy="1800000"/>
          </a:xfrm>
          <a:prstGeom prst="rect">
            <a:avLst/>
          </a:prstGeom>
          <a:ln>
            <a:noFill/>
          </a:ln>
          <a:effectLst>
            <a:outerShdw blurRad="292100" dist="139700" dir="2700000" algn="tl" rotWithShape="0">
              <a:srgbClr val="333333">
                <a:alpha val="65000"/>
              </a:srgbClr>
            </a:outerShdw>
          </a:effectLst>
        </p:spPr>
      </p:pic>
      <p:pic>
        <p:nvPicPr>
          <p:cNvPr id="13" name="Image 12" descr="19042010175.jpg"/>
          <p:cNvPicPr>
            <a:picLocks noChangeAspect="1"/>
          </p:cNvPicPr>
          <p:nvPr/>
        </p:nvPicPr>
        <p:blipFill>
          <a:blip r:embed="rId6" cstate="print">
            <a:lum bright="-20000" contrast="10000"/>
          </a:blip>
          <a:stretch>
            <a:fillRect/>
          </a:stretch>
        </p:blipFill>
        <p:spPr>
          <a:xfrm>
            <a:off x="5988424" y="4327821"/>
            <a:ext cx="2400000" cy="1800000"/>
          </a:xfrm>
          <a:prstGeom prst="rect">
            <a:avLst/>
          </a:prstGeom>
          <a:ln>
            <a:noFill/>
          </a:ln>
          <a:effectLst>
            <a:outerShdw blurRad="292100" dist="139700" dir="2700000" algn="tl" rotWithShape="0">
              <a:srgbClr val="333333">
                <a:alpha val="65000"/>
              </a:srgbClr>
            </a:outerShdw>
          </a:effectLst>
        </p:spPr>
      </p:pic>
      <p:pic>
        <p:nvPicPr>
          <p:cNvPr id="15" name="Image 14" descr="DSC01372.JPG"/>
          <p:cNvPicPr>
            <a:picLocks noChangeAspect="1"/>
          </p:cNvPicPr>
          <p:nvPr/>
        </p:nvPicPr>
        <p:blipFill>
          <a:blip r:embed="rId7" cstate="print">
            <a:lum bright="-20000" contrast="10000"/>
          </a:blip>
          <a:stretch>
            <a:fillRect/>
          </a:stretch>
        </p:blipFill>
        <p:spPr>
          <a:xfrm>
            <a:off x="5988424" y="2383605"/>
            <a:ext cx="2400000" cy="1800000"/>
          </a:xfrm>
          <a:prstGeom prst="rect">
            <a:avLst/>
          </a:prstGeom>
          <a:ln>
            <a:noFill/>
          </a:ln>
          <a:effectLst>
            <a:outerShdw blurRad="292100" dist="139700" dir="2700000" algn="tl" rotWithShape="0">
              <a:srgbClr val="333333">
                <a:alpha val="65000"/>
              </a:srgbClr>
            </a:outerShdw>
          </a:effectLst>
        </p:spPr>
      </p:pic>
      <p:pic>
        <p:nvPicPr>
          <p:cNvPr id="16" name="Image 15" descr="09042010160.jpg"/>
          <p:cNvPicPr>
            <a:picLocks noChangeAspect="1"/>
          </p:cNvPicPr>
          <p:nvPr/>
        </p:nvPicPr>
        <p:blipFill>
          <a:blip r:embed="rId8" cstate="print">
            <a:lum bright="-20000" contrast="10000"/>
          </a:blip>
          <a:stretch>
            <a:fillRect/>
          </a:stretch>
        </p:blipFill>
        <p:spPr>
          <a:xfrm>
            <a:off x="5985866" y="476672"/>
            <a:ext cx="2400000" cy="1800000"/>
          </a:xfrm>
          <a:prstGeom prst="rect">
            <a:avLst/>
          </a:prstGeom>
          <a:ln>
            <a:noFill/>
          </a:ln>
          <a:effectLst>
            <a:outerShdw blurRad="292100" dist="139700" dir="2700000" algn="tl" rotWithShape="0">
              <a:srgbClr val="333333">
                <a:alpha val="65000"/>
              </a:srgbClr>
            </a:outerShdw>
          </a:effectLst>
        </p:spPr>
      </p:pic>
      <p:sp>
        <p:nvSpPr>
          <p:cNvPr id="10"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ACTIVITES DE </a:t>
            </a: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L’ENTREPRISE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29311" y="1377280"/>
            <a:ext cx="3312368" cy="4572000"/>
          </a:xfrm>
        </p:spPr>
        <p:txBody>
          <a:bodyPr>
            <a:normAutofit fontScale="25000" lnSpcReduction="20000"/>
          </a:bodyPr>
          <a:lstStyle/>
          <a:p>
            <a:pPr indent="266700" algn="justLow">
              <a:buBlip>
                <a:blip r:embed="rId2"/>
              </a:buBlip>
            </a:pPr>
            <a:r>
              <a:rPr lang="fr-FR" sz="4300" b="1" u="sng" dirty="0">
                <a:effectLst>
                  <a:outerShdw blurRad="38100" dist="38100" dir="2700000" algn="tl">
                    <a:srgbClr val="000000">
                      <a:alpha val="43137"/>
                    </a:srgbClr>
                  </a:outerShdw>
                </a:effectLst>
              </a:rPr>
              <a:t> LA QUALITE CHEZ ACOSERV</a:t>
            </a:r>
          </a:p>
          <a:p>
            <a:pPr algn="just"/>
            <a:endParaRPr lang="fr-FR" sz="4800" b="1" dirty="0" smtClean="0"/>
          </a:p>
          <a:p>
            <a:pPr algn="just"/>
            <a:r>
              <a:rPr lang="fr-FR" sz="3600" b="1" dirty="0" smtClean="0"/>
              <a:t> </a:t>
            </a:r>
            <a:endParaRPr lang="fr-FR" sz="4000" dirty="0" smtClean="0">
              <a:latin typeface="Arial" pitchFamily="34" charset="0"/>
              <a:cs typeface="Arial" pitchFamily="34" charset="0"/>
            </a:endParaRPr>
          </a:p>
          <a:p>
            <a:pPr algn="ctr"/>
            <a:r>
              <a:rPr lang="fr-FR" sz="4000"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t>
            </a:r>
            <a:r>
              <a:rPr lang="fr-FR" sz="4000" b="1" u="sng"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hlinkClick r:id="rId3"/>
              </a:rPr>
              <a:t>Le prix s'oublie, la qualité reste.</a:t>
            </a:r>
            <a:r>
              <a:rPr lang="fr-FR" sz="4000"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t>
            </a:r>
          </a:p>
          <a:p>
            <a:pPr algn="just"/>
            <a:endParaRPr lang="fr-FR" sz="4000" dirty="0" smtClean="0">
              <a:solidFill>
                <a:srgbClr val="FF0000"/>
              </a:solidFill>
              <a:latin typeface="Arial" pitchFamily="34" charset="0"/>
              <a:cs typeface="Arial" pitchFamily="34" charset="0"/>
            </a:endParaRPr>
          </a:p>
          <a:p>
            <a:pPr algn="just">
              <a:lnSpc>
                <a:spcPct val="170000"/>
              </a:lnSpc>
            </a:pPr>
            <a:r>
              <a:rPr lang="fr-FR" sz="4400" dirty="0" smtClean="0">
                <a:cs typeface="Arial" pitchFamily="34" charset="0"/>
              </a:rPr>
              <a:t>La qualité de services est au centre de nos préoccupations.</a:t>
            </a:r>
          </a:p>
          <a:p>
            <a:pPr algn="just">
              <a:lnSpc>
                <a:spcPct val="170000"/>
              </a:lnSpc>
            </a:pPr>
            <a:r>
              <a:rPr lang="fr-FR" sz="4400" dirty="0" smtClean="0">
                <a:cs typeface="Arial" pitchFamily="34" charset="0"/>
              </a:rPr>
              <a:t>Dans ce cadre nous avons mis en place un système efficace de management couvrant les aspects qualité. Ce système est appuyé sur les référentiels ISO 9001 V2008.</a:t>
            </a:r>
          </a:p>
          <a:p>
            <a:pPr algn="just">
              <a:lnSpc>
                <a:spcPct val="170000"/>
              </a:lnSpc>
            </a:pPr>
            <a:r>
              <a:rPr lang="fr-FR" sz="4400" dirty="0" smtClean="0">
                <a:cs typeface="Arial" pitchFamily="34" charset="0"/>
              </a:rPr>
              <a:t>Nous nous sommes engagés à mettre à disposition tous les moyens et ressources nécessaires pour atteindre nos objectifs.</a:t>
            </a:r>
          </a:p>
          <a:p>
            <a:pPr algn="just">
              <a:lnSpc>
                <a:spcPct val="170000"/>
              </a:lnSpc>
            </a:pPr>
            <a:r>
              <a:rPr lang="fr-FR" sz="4400" dirty="0" smtClean="0">
                <a:cs typeface="Arial" pitchFamily="34" charset="0"/>
              </a:rPr>
              <a:t>Afin d’assurer l’amélioration continue de notre système nous avons choisi d’appliquer des méthodes efficaces de gestion de la qualité telle que la roue de Deming et la méthode des 5S.</a:t>
            </a:r>
          </a:p>
          <a:p>
            <a:pPr algn="just"/>
            <a:r>
              <a:rPr lang="fr-FR" sz="4000" dirty="0" smtClean="0">
                <a:latin typeface="Arial" pitchFamily="34" charset="0"/>
                <a:cs typeface="Arial" pitchFamily="34" charset="0"/>
              </a:rPr>
              <a:t> </a:t>
            </a:r>
            <a:endParaRPr lang="fr-FR" sz="4000" dirty="0" smtClean="0"/>
          </a:p>
          <a:p>
            <a:pPr algn="just"/>
            <a:endParaRPr lang="fr-FR" dirty="0" smtClean="0"/>
          </a:p>
          <a:p>
            <a:pPr algn="just"/>
            <a:endParaRPr lang="fr-FR" dirty="0"/>
          </a:p>
        </p:txBody>
      </p:sp>
      <p:sp>
        <p:nvSpPr>
          <p:cNvPr id="5" name="Titre 6"/>
          <p:cNvSpPr txBox="1">
            <a:spLocks/>
          </p:cNvSpPr>
          <p:nvPr/>
        </p:nvSpPr>
        <p:spPr>
          <a:xfrm>
            <a:off x="1835696" y="620688"/>
            <a:ext cx="3816424" cy="44197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p>
            <a:pPr lvl="0" algn="ctr">
              <a:spcBef>
                <a:spcPct val="0"/>
              </a:spcBef>
            </a:pPr>
            <a:r>
              <a:rPr lang="fr-FR" sz="2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LA QUALITE</a:t>
            </a:r>
            <a:endParaRPr lang="fr-FR" sz="2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pic>
        <p:nvPicPr>
          <p:cNvPr id="9" name="Picture 2" descr="C:\Users\Ahmed SOUISSI\Desktop\Sans titre.png"/>
          <p:cNvPicPr>
            <a:picLocks noChangeAspect="1" noChangeArrowheads="1"/>
          </p:cNvPicPr>
          <p:nvPr/>
        </p:nvPicPr>
        <p:blipFill>
          <a:blip r:embed="rId4" cstate="print"/>
          <a:srcRect/>
          <a:stretch>
            <a:fillRect/>
          </a:stretch>
        </p:blipFill>
        <p:spPr bwMode="auto">
          <a:xfrm>
            <a:off x="4427984" y="1340767"/>
            <a:ext cx="3168352" cy="46127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940</Words>
  <Application>Microsoft Office PowerPoint</Application>
  <PresentationFormat>Affichage à l'écran (4:3)</PresentationFormat>
  <Paragraphs>274</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Office Theme</vt:lpstr>
      <vt:lpstr>PRESENTATION</vt:lpstr>
      <vt:lpstr>Diapositive 2</vt:lpstr>
      <vt:lpstr>Diapositive 3</vt:lpstr>
      <vt:lpstr>Diapositive 4</vt:lpstr>
      <vt:lpstr> </vt:lpstr>
      <vt:lpstr>Diapositive 6</vt:lpstr>
      <vt:lpstr>Diapositive 7</vt:lpstr>
      <vt:lpstr>Diapositive 8</vt:lpstr>
      <vt:lpstr>Diapositive 9</vt:lpstr>
      <vt:lpstr> </vt:lpstr>
      <vt:lpstr>Diapositive 11</vt:lpstr>
      <vt:lpstr>Diapositive 12</vt:lpstr>
      <vt:lpstr>Diapositive 13</vt:lpstr>
      <vt:lpstr>Diapositive 14</vt:lpstr>
      <vt:lpstr>Diapositive 15</vt:lpstr>
      <vt:lpstr>Diapositive 16</vt:lpstr>
      <vt:lpstr>Diapositive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Ahmed SOUISSI</dc:creator>
  <cp:lastModifiedBy>Khaled J</cp:lastModifiedBy>
  <cp:revision>25</cp:revision>
  <dcterms:created xsi:type="dcterms:W3CDTF">2011-11-03T09:43:31Z</dcterms:created>
  <dcterms:modified xsi:type="dcterms:W3CDTF">2011-11-03T14:58:17Z</dcterms:modified>
</cp:coreProperties>
</file>